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8" r:id="rId2"/>
    <p:sldId id="259" r:id="rId3"/>
    <p:sldId id="260" r:id="rId4"/>
    <p:sldId id="261" r:id="rId5"/>
    <p:sldId id="262" r:id="rId6"/>
    <p:sldId id="294" r:id="rId7"/>
    <p:sldId id="292" r:id="rId8"/>
    <p:sldId id="293" r:id="rId9"/>
    <p:sldId id="302" r:id="rId10"/>
    <p:sldId id="295" r:id="rId11"/>
    <p:sldId id="296" r:id="rId12"/>
    <p:sldId id="297" r:id="rId13"/>
    <p:sldId id="299" r:id="rId14"/>
    <p:sldId id="298" r:id="rId15"/>
    <p:sldId id="300" r:id="rId16"/>
    <p:sldId id="301" r:id="rId17"/>
    <p:sldId id="29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67604" autoAdjust="0"/>
  </p:normalViewPr>
  <p:slideViewPr>
    <p:cSldViewPr snapToGrid="0">
      <p:cViewPr varScale="1">
        <p:scale>
          <a:sx n="75" d="100"/>
          <a:sy n="75" d="100"/>
        </p:scale>
        <p:origin x="19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2182E9-8DEE-4ADE-AB03-BAB8F41AF114}" type="datetimeFigureOut">
              <a:rPr lang="en-US" smtClean="0"/>
              <a:t>3/9/2022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4D5039-901E-489C-9DA6-B8DB407E9007}" type="slidenum">
              <a:rPr lang="en-US" smtClean="0"/>
              <a:t>‹#›</a:t>
            </a:fld>
            <a:endParaRPr lang="en-US"/>
          </a:p>
        </p:txBody>
      </p:sp>
    </p:spTree>
    <p:extLst>
      <p:ext uri="{BB962C8B-B14F-4D97-AF65-F5344CB8AC3E}">
        <p14:creationId xmlns:p14="http://schemas.microsoft.com/office/powerpoint/2010/main" val="2049159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4D5039-901E-489C-9DA6-B8DB407E9007}" type="slidenum">
              <a:rPr lang="en-US" smtClean="0"/>
              <a:t>1</a:t>
            </a:fld>
            <a:endParaRPr lang="en-US"/>
          </a:p>
        </p:txBody>
      </p:sp>
    </p:spTree>
    <p:extLst>
      <p:ext uri="{BB962C8B-B14F-4D97-AF65-F5344CB8AC3E}">
        <p14:creationId xmlns:p14="http://schemas.microsoft.com/office/powerpoint/2010/main" val="1738571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itchFamily="34" charset="0"/>
                <a:ea typeface="+mn-ea"/>
                <a:cs typeface="+mn-cs"/>
              </a:rPr>
              <a:t>Building of Cohesive Teams is achieved through Mutual Trust.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Arial"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itchFamily="34" charset="0"/>
                <a:ea typeface="+mn-ea"/>
                <a:cs typeface="+mn-cs"/>
              </a:rPr>
              <a:t>Mutual trust us built and shared amongst the commanders, subordinates and partners.  Trust takes time and must be earned.  A commander gains the trust of his or her subordinates and partners through creating an environment that fosters two-way communication.  Commanders reinforce the trust of their subordinates and partners through shared experiences and training.  Trust must through the chain of command, both top-down and from the bottom to the top. </a:t>
            </a:r>
            <a:endParaRPr lang="en-US" dirty="0"/>
          </a:p>
          <a:p>
            <a:endParaRPr lang="en-US" dirty="0"/>
          </a:p>
        </p:txBody>
      </p:sp>
      <p:sp>
        <p:nvSpPr>
          <p:cNvPr id="4" name="Slide Number Placeholder 3"/>
          <p:cNvSpPr>
            <a:spLocks noGrp="1"/>
          </p:cNvSpPr>
          <p:nvPr>
            <p:ph type="sldNum" sz="quarter" idx="5"/>
          </p:nvPr>
        </p:nvSpPr>
        <p:spPr/>
        <p:txBody>
          <a:bodyPr/>
          <a:lstStyle/>
          <a:p>
            <a:fld id="{CB4D5039-901E-489C-9DA6-B8DB407E9007}" type="slidenum">
              <a:rPr lang="en-US" smtClean="0"/>
              <a:t>10</a:t>
            </a:fld>
            <a:endParaRPr lang="en-US"/>
          </a:p>
        </p:txBody>
      </p:sp>
    </p:spTree>
    <p:extLst>
      <p:ext uri="{BB962C8B-B14F-4D97-AF65-F5344CB8AC3E}">
        <p14:creationId xmlns:p14="http://schemas.microsoft.com/office/powerpoint/2010/main" val="2154958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itchFamily="34" charset="0"/>
                <a:ea typeface="+mn-ea"/>
                <a:cs typeface="+mn-cs"/>
              </a:rPr>
              <a:t>A shared understanding of the operation environment, the organizations operation’s purpose, problems and approaches to solving them form the basis for unity of effort and trust.  Though collaboration and dialogue within the force and with unified action partners during the operations process, commanders enable shared understanding to be exercised by staff and subordinates. </a:t>
            </a:r>
          </a:p>
          <a:p>
            <a:r>
              <a:rPr lang="en-US" sz="1200" kern="1200" dirty="0">
                <a:solidFill>
                  <a:schemeClr val="tx1"/>
                </a:solidFill>
                <a:effectLst/>
                <a:latin typeface="Arial" pitchFamily="34" charset="0"/>
                <a:ea typeface="+mn-ea"/>
                <a:cs typeface="+mn-cs"/>
              </a:rPr>
              <a:t> </a:t>
            </a:r>
          </a:p>
          <a:p>
            <a:r>
              <a:rPr lang="en-US" sz="1200" kern="1200" dirty="0">
                <a:solidFill>
                  <a:schemeClr val="tx1"/>
                </a:solidFill>
                <a:effectLst/>
                <a:latin typeface="Arial" pitchFamily="34" charset="0"/>
                <a:ea typeface="+mn-ea"/>
                <a:cs typeface="+mn-cs"/>
              </a:rPr>
              <a:t>Commanders use collaboration to establish human connections, build trust, and create and maintain shared understanding and purpose.  Collaborative exchange helps commanders increase their situational understanding, resolve potential misunderstandings, and assess the progress of operations.</a:t>
            </a:r>
            <a:endParaRPr lang="en-US" dirty="0"/>
          </a:p>
          <a:p>
            <a:endParaRPr lang="en-US" dirty="0"/>
          </a:p>
        </p:txBody>
      </p:sp>
      <p:sp>
        <p:nvSpPr>
          <p:cNvPr id="4" name="Slide Number Placeholder 3"/>
          <p:cNvSpPr>
            <a:spLocks noGrp="1"/>
          </p:cNvSpPr>
          <p:nvPr>
            <p:ph type="sldNum" sz="quarter" idx="5"/>
          </p:nvPr>
        </p:nvSpPr>
        <p:spPr/>
        <p:txBody>
          <a:bodyPr/>
          <a:lstStyle/>
          <a:p>
            <a:fld id="{CB4D5039-901E-489C-9DA6-B8DB407E9007}" type="slidenum">
              <a:rPr lang="en-US" smtClean="0"/>
              <a:t>11</a:t>
            </a:fld>
            <a:endParaRPr lang="en-US"/>
          </a:p>
        </p:txBody>
      </p:sp>
    </p:spTree>
    <p:extLst>
      <p:ext uri="{BB962C8B-B14F-4D97-AF65-F5344CB8AC3E}">
        <p14:creationId xmlns:p14="http://schemas.microsoft.com/office/powerpoint/2010/main" val="4263175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itchFamily="34" charset="0"/>
                <a:ea typeface="+mn-ea"/>
                <a:cs typeface="+mn-cs"/>
              </a:rPr>
              <a:t>A commander’s intent is a clear and concise expression of the purpose of the operation and the desired military end state that supports mission command, provides focus to the staff, and helps subordinate and supporting commanders act to achieve the commander’s desired results without further orders, even when the operation does not unfold as planned (JP 3-0).  A commander’s intent is established to support the higher commands intent for an operation. </a:t>
            </a:r>
          </a:p>
          <a:p>
            <a:r>
              <a:rPr lang="en-US" sz="1200" kern="1200" dirty="0">
                <a:solidFill>
                  <a:schemeClr val="tx1"/>
                </a:solidFill>
                <a:effectLst/>
                <a:latin typeface="Arial" pitchFamily="34" charset="0"/>
                <a:ea typeface="+mn-ea"/>
                <a:cs typeface="+mn-cs"/>
              </a:rPr>
              <a:t> </a:t>
            </a:r>
          </a:p>
          <a:p>
            <a:r>
              <a:rPr lang="en-US" sz="1200" kern="1200" dirty="0">
                <a:solidFill>
                  <a:schemeClr val="tx1"/>
                </a:solidFill>
                <a:effectLst/>
                <a:latin typeface="Arial" pitchFamily="34" charset="0"/>
                <a:ea typeface="+mn-ea"/>
                <a:cs typeface="+mn-cs"/>
              </a:rPr>
              <a:t>Well-crafted commander’s intent conveys a clear image of the operation’s purpose, key tasks, and the desired outcome.  The guidance and direction for all conceivable contingencies cannot be planned for.  In understanding this, commanders enable subordinates to exercise disciplined initiative while maintaining the unity of effort.  Subordinates aware of the commander’s intent are far more likely to exercise initiative in unexpected situations.</a:t>
            </a:r>
            <a:endParaRPr lang="en-US" dirty="0"/>
          </a:p>
          <a:p>
            <a:endParaRPr lang="en-US" dirty="0"/>
          </a:p>
        </p:txBody>
      </p:sp>
      <p:sp>
        <p:nvSpPr>
          <p:cNvPr id="4" name="Slide Number Placeholder 3"/>
          <p:cNvSpPr>
            <a:spLocks noGrp="1"/>
          </p:cNvSpPr>
          <p:nvPr>
            <p:ph type="sldNum" sz="quarter" idx="5"/>
          </p:nvPr>
        </p:nvSpPr>
        <p:spPr/>
        <p:txBody>
          <a:bodyPr/>
          <a:lstStyle/>
          <a:p>
            <a:fld id="{CB4D5039-901E-489C-9DA6-B8DB407E9007}" type="slidenum">
              <a:rPr lang="en-US" smtClean="0"/>
              <a:t>12</a:t>
            </a:fld>
            <a:endParaRPr lang="en-US"/>
          </a:p>
        </p:txBody>
      </p:sp>
    </p:spTree>
    <p:extLst>
      <p:ext uri="{BB962C8B-B14F-4D97-AF65-F5344CB8AC3E}">
        <p14:creationId xmlns:p14="http://schemas.microsoft.com/office/powerpoint/2010/main" val="10691109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a:solidFill>
                  <a:schemeClr val="tx1"/>
                </a:solidFill>
                <a:effectLst/>
                <a:latin typeface="Arial" pitchFamily="34" charset="0"/>
                <a:ea typeface="+mn-ea"/>
                <a:cs typeface="+mn-cs"/>
              </a:rPr>
              <a:t>Mission orders are directives that emphasize to subordinates the results to be attained, not how they are to achieve them.  Commanders use mission orders to provide direction and guidance.  Commanders provide maximum freedom of action to subordinates in determining how to best accomplish missions.  Commanders do not micromanage subordinates, but provide intervention during execution of orders to direction changes or when necessary to change the concept of operations.  Mission orders utilize the five-paragraph operational order format. </a:t>
            </a:r>
          </a:p>
          <a:p>
            <a:endParaRPr lang="en-US" dirty="0"/>
          </a:p>
          <a:p>
            <a:endParaRPr lang="en-US" dirty="0"/>
          </a:p>
        </p:txBody>
      </p:sp>
      <p:sp>
        <p:nvSpPr>
          <p:cNvPr id="4" name="Slide Number Placeholder 3"/>
          <p:cNvSpPr>
            <a:spLocks noGrp="1"/>
          </p:cNvSpPr>
          <p:nvPr>
            <p:ph type="sldNum" sz="quarter" idx="5"/>
          </p:nvPr>
        </p:nvSpPr>
        <p:spPr/>
        <p:txBody>
          <a:bodyPr/>
          <a:lstStyle/>
          <a:p>
            <a:fld id="{CB4D5039-901E-489C-9DA6-B8DB407E9007}" type="slidenum">
              <a:rPr lang="en-US" smtClean="0"/>
              <a:t>13</a:t>
            </a:fld>
            <a:endParaRPr lang="en-US"/>
          </a:p>
        </p:txBody>
      </p:sp>
    </p:spTree>
    <p:extLst>
      <p:ext uri="{BB962C8B-B14F-4D97-AF65-F5344CB8AC3E}">
        <p14:creationId xmlns:p14="http://schemas.microsoft.com/office/powerpoint/2010/main" val="28488593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itchFamily="34" charset="0"/>
                <a:ea typeface="+mn-ea"/>
                <a:cs typeface="+mn-cs"/>
              </a:rPr>
              <a:t>Disciplined initiative is the action in the absence of orders, when existing orders no linger fir the situation or when unforeseen opportunities or threats arise.  Disciplined initiatives enable the creation of opportunities for leaders and subordinates. </a:t>
            </a:r>
          </a:p>
          <a:p>
            <a:r>
              <a:rPr lang="en-US" sz="1200" kern="1200" dirty="0">
                <a:solidFill>
                  <a:schemeClr val="tx1"/>
                </a:solidFill>
                <a:effectLst/>
                <a:latin typeface="Arial" pitchFamily="34" charset="0"/>
                <a:ea typeface="+mn-ea"/>
                <a:cs typeface="+mn-cs"/>
              </a:rPr>
              <a:t> </a:t>
            </a:r>
          </a:p>
          <a:p>
            <a:r>
              <a:rPr lang="en-US" sz="1200" kern="1200" dirty="0">
                <a:solidFill>
                  <a:schemeClr val="tx1"/>
                </a:solidFill>
                <a:effectLst/>
                <a:latin typeface="Arial" pitchFamily="34" charset="0"/>
                <a:ea typeface="+mn-ea"/>
                <a:cs typeface="+mn-cs"/>
              </a:rPr>
              <a:t>The commander’s intent defines the limits within which subordinates may exercise initiative.  It gives subordinates the confidence to apply their judgment in ambiguous and urgent situations because they know the mission’s purpose, key task, and desired end state.  They can take actions they think will best accomplish the mission.  Using disciplined initiative, subordinates strive to solve many unanticipated problems.  They perform the necessary coordination and take appropriate action when existing orders no longer fit the situation. </a:t>
            </a:r>
            <a:endParaRPr lang="en-US" dirty="0"/>
          </a:p>
          <a:p>
            <a:endParaRPr lang="en-US" dirty="0"/>
          </a:p>
        </p:txBody>
      </p:sp>
      <p:sp>
        <p:nvSpPr>
          <p:cNvPr id="4" name="Slide Number Placeholder 3"/>
          <p:cNvSpPr>
            <a:spLocks noGrp="1"/>
          </p:cNvSpPr>
          <p:nvPr>
            <p:ph type="sldNum" sz="quarter" idx="5"/>
          </p:nvPr>
        </p:nvSpPr>
        <p:spPr/>
        <p:txBody>
          <a:bodyPr/>
          <a:lstStyle/>
          <a:p>
            <a:fld id="{CB4D5039-901E-489C-9DA6-B8DB407E9007}" type="slidenum">
              <a:rPr lang="en-US" smtClean="0"/>
              <a:t>14</a:t>
            </a:fld>
            <a:endParaRPr lang="en-US"/>
          </a:p>
        </p:txBody>
      </p:sp>
    </p:spTree>
    <p:extLst>
      <p:ext uri="{BB962C8B-B14F-4D97-AF65-F5344CB8AC3E}">
        <p14:creationId xmlns:p14="http://schemas.microsoft.com/office/powerpoint/2010/main" val="6858975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itchFamily="34" charset="0"/>
                <a:ea typeface="+mn-ea"/>
                <a:cs typeface="+mn-cs"/>
              </a:rPr>
              <a:t>Uncertainty exists in all military operations.  Commanders accept prudent risk when making decisions for military operations.  Prudent risk is a deliberate exposure to potential injury or loss when the commander judges the outcome in terms of mission accomplishment as worth the cost.  The key to exposing an enemy’s weakness is accepting prudent risk. </a:t>
            </a:r>
          </a:p>
          <a:p>
            <a:r>
              <a:rPr lang="en-US" sz="1200" kern="1200" dirty="0">
                <a:solidFill>
                  <a:schemeClr val="tx1"/>
                </a:solidFill>
                <a:effectLst/>
                <a:latin typeface="Arial" pitchFamily="34" charset="0"/>
                <a:ea typeface="+mn-ea"/>
                <a:cs typeface="+mn-cs"/>
              </a:rPr>
              <a:t> </a:t>
            </a:r>
          </a:p>
          <a:p>
            <a:r>
              <a:rPr lang="en-US" sz="1200" kern="1200" dirty="0">
                <a:solidFill>
                  <a:schemeClr val="tx1"/>
                </a:solidFill>
                <a:effectLst/>
                <a:latin typeface="Arial" pitchFamily="34" charset="0"/>
                <a:ea typeface="+mn-ea"/>
                <a:cs typeface="+mn-cs"/>
              </a:rPr>
              <a:t>When a commander provides decision for a military operation, the commander focuses on creating opportunities rather than preventing defeat.  Commanders carefully determine risks, analyze and minimize as many hazards as possible and then take prudent risks to exploit opportunities.</a:t>
            </a:r>
            <a:endParaRPr lang="en-US" dirty="0"/>
          </a:p>
          <a:p>
            <a:endParaRPr lang="en-US" dirty="0"/>
          </a:p>
        </p:txBody>
      </p:sp>
      <p:sp>
        <p:nvSpPr>
          <p:cNvPr id="4" name="Slide Number Placeholder 3"/>
          <p:cNvSpPr>
            <a:spLocks noGrp="1"/>
          </p:cNvSpPr>
          <p:nvPr>
            <p:ph type="sldNum" sz="quarter" idx="5"/>
          </p:nvPr>
        </p:nvSpPr>
        <p:spPr/>
        <p:txBody>
          <a:bodyPr/>
          <a:lstStyle/>
          <a:p>
            <a:fld id="{CB4D5039-901E-489C-9DA6-B8DB407E9007}" type="slidenum">
              <a:rPr lang="en-US" smtClean="0"/>
              <a:t>15</a:t>
            </a:fld>
            <a:endParaRPr lang="en-US"/>
          </a:p>
        </p:txBody>
      </p:sp>
    </p:spTree>
    <p:extLst>
      <p:ext uri="{BB962C8B-B14F-4D97-AF65-F5344CB8AC3E}">
        <p14:creationId xmlns:p14="http://schemas.microsoft.com/office/powerpoint/2010/main" val="4071561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itchFamily="34" charset="0"/>
                <a:ea typeface="+mn-ea"/>
                <a:cs typeface="+mn-cs"/>
              </a:rPr>
              <a:t>The Army’s approach to mission command is that mission command must be comprehensive but without being rigid.  To function effectively and have the greatest chance for mission accomplishment, commanders, supported by their staffs, exercise mission command throughout the conduct of operations.  Military operations are complex, human endeavors characterized by the continuous, mutual give and take, moves, and countermoves among all participants.  Commanders provide subordinates with their intent, the purpose of the operation, the key tasks, the desired end state, and resources.  Subordinates then exercise disciplined initiative to respond to unanticipated problems.  Mission command is based on mutual trust and shared understanding and purpose.  </a:t>
            </a:r>
            <a:r>
              <a:rPr lang="en-US" sz="1200" kern="1200">
                <a:solidFill>
                  <a:schemeClr val="tx1"/>
                </a:solidFill>
                <a:effectLst/>
                <a:latin typeface="Arial" pitchFamily="34" charset="0"/>
                <a:ea typeface="+mn-ea"/>
                <a:cs typeface="+mn-cs"/>
              </a:rPr>
              <a:t>It demands every Soldier be prepared to assume responsibility, maintain unity of effort, take prudent action, and act resourcefully within the commander’s intent. </a:t>
            </a:r>
            <a:endParaRPr lang="en-US"/>
          </a:p>
          <a:p>
            <a:endParaRPr lang="en-US"/>
          </a:p>
        </p:txBody>
      </p:sp>
      <p:sp>
        <p:nvSpPr>
          <p:cNvPr id="4" name="Slide Number Placeholder 3"/>
          <p:cNvSpPr>
            <a:spLocks noGrp="1"/>
          </p:cNvSpPr>
          <p:nvPr>
            <p:ph type="sldNum" sz="quarter" idx="5"/>
          </p:nvPr>
        </p:nvSpPr>
        <p:spPr/>
        <p:txBody>
          <a:bodyPr/>
          <a:lstStyle/>
          <a:p>
            <a:fld id="{CB4D5039-901E-489C-9DA6-B8DB407E9007}" type="slidenum">
              <a:rPr lang="en-US" smtClean="0"/>
              <a:t>16</a:t>
            </a:fld>
            <a:endParaRPr lang="en-US"/>
          </a:p>
        </p:txBody>
      </p:sp>
    </p:spTree>
    <p:extLst>
      <p:ext uri="{BB962C8B-B14F-4D97-AF65-F5344CB8AC3E}">
        <p14:creationId xmlns:p14="http://schemas.microsoft.com/office/powerpoint/2010/main" val="1498383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4D5039-901E-489C-9DA6-B8DB407E9007}" type="slidenum">
              <a:rPr lang="en-US" smtClean="0"/>
              <a:t>17</a:t>
            </a:fld>
            <a:endParaRPr lang="en-US"/>
          </a:p>
        </p:txBody>
      </p:sp>
    </p:spTree>
    <p:extLst>
      <p:ext uri="{BB962C8B-B14F-4D97-AF65-F5344CB8AC3E}">
        <p14:creationId xmlns:p14="http://schemas.microsoft.com/office/powerpoint/2010/main" val="2216339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itchFamily="34" charset="0"/>
                <a:ea typeface="+mn-ea"/>
                <a:cs typeface="+mn-cs"/>
              </a:rPr>
              <a:t>Within this lesson, you as a student will examine the elements of mission command, the art of command, the science of control, and the application of Mission Command in the Army Operating Concept and Unified Land Operations.</a:t>
            </a:r>
            <a:endParaRPr lang="en-US" dirty="0"/>
          </a:p>
          <a:p>
            <a:endParaRPr lang="en-US" sz="1200" kern="1200" dirty="0">
              <a:solidFill>
                <a:schemeClr val="tx1"/>
              </a:solidFill>
              <a:effectLst/>
              <a:latin typeface="Arial" pitchFamily="34" charset="0"/>
              <a:ea typeface="+mn-ea"/>
              <a:cs typeface="+mn-cs"/>
            </a:endParaRPr>
          </a:p>
        </p:txBody>
      </p:sp>
      <p:sp>
        <p:nvSpPr>
          <p:cNvPr id="4" name="Slide Number Placeholder 3"/>
          <p:cNvSpPr>
            <a:spLocks noGrp="1"/>
          </p:cNvSpPr>
          <p:nvPr>
            <p:ph type="sldNum" sz="quarter" idx="10"/>
          </p:nvPr>
        </p:nvSpPr>
        <p:spPr/>
        <p:txBody>
          <a:bodyPr/>
          <a:lstStyle/>
          <a:p>
            <a:fld id="{CB4D5039-901E-489C-9DA6-B8DB407E9007}" type="slidenum">
              <a:rPr lang="en-US" smtClean="0"/>
              <a:t>2</a:t>
            </a:fld>
            <a:endParaRPr lang="en-US"/>
          </a:p>
        </p:txBody>
      </p:sp>
    </p:spTree>
    <p:extLst>
      <p:ext uri="{BB962C8B-B14F-4D97-AF65-F5344CB8AC3E}">
        <p14:creationId xmlns:p14="http://schemas.microsoft.com/office/powerpoint/2010/main" val="14679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dirty="0"/>
          </a:p>
        </p:txBody>
      </p:sp>
      <p:sp>
        <p:nvSpPr>
          <p:cNvPr id="4" name="Slide Number Placeholder 3"/>
          <p:cNvSpPr>
            <a:spLocks noGrp="1"/>
          </p:cNvSpPr>
          <p:nvPr>
            <p:ph type="sldNum" sz="quarter" idx="10"/>
          </p:nvPr>
        </p:nvSpPr>
        <p:spPr/>
        <p:txBody>
          <a:bodyPr/>
          <a:lstStyle/>
          <a:p>
            <a:fld id="{CB4D5039-901E-489C-9DA6-B8DB407E9007}" type="slidenum">
              <a:rPr lang="en-US" smtClean="0"/>
              <a:t>3</a:t>
            </a:fld>
            <a:endParaRPr lang="en-US"/>
          </a:p>
        </p:txBody>
      </p:sp>
    </p:spTree>
    <p:extLst>
      <p:ext uri="{BB962C8B-B14F-4D97-AF65-F5344CB8AC3E}">
        <p14:creationId xmlns:p14="http://schemas.microsoft.com/office/powerpoint/2010/main" val="3006623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itchFamily="34" charset="0"/>
                <a:ea typeface="+mn-ea"/>
                <a:cs typeface="+mn-cs"/>
              </a:rPr>
              <a:t>As the Army’s philosophy of command, mission command emphasizes that command is essentially a human endeavor.  Successful commanders understand that their leadership directs the development of teams and helps to establish mutual trust and shared understanding throughout the force.  Commanders provide a clear intent to their forces that guides subordinates’ actions while promoting freedom of action and initiative.  Subordinates, by understanding the commander’s intent and the overall common objective, are then able to adapt to rapidly changing situations and exploit fleeting opportunities.  They are given the latitude to accomplish assigned tasks in a manner that best fits the situation.  Subordinates understand that they have an obligation to act and synchronize their actions with the rest of the force.  Likewise, Commanders influence the situation and provide direction and guidance while synchronizing their own operations.  They encourage subordinates to take action, and they accept prudent risks to create opportunity and to seize the initiative.</a:t>
            </a:r>
            <a:endParaRPr lang="en-US" dirty="0"/>
          </a:p>
          <a:p>
            <a:endParaRPr lang="en-US" dirty="0"/>
          </a:p>
        </p:txBody>
      </p:sp>
      <p:sp>
        <p:nvSpPr>
          <p:cNvPr id="4" name="Slide Number Placeholder 3"/>
          <p:cNvSpPr>
            <a:spLocks noGrp="1"/>
          </p:cNvSpPr>
          <p:nvPr>
            <p:ph type="sldNum" sz="quarter" idx="10"/>
          </p:nvPr>
        </p:nvSpPr>
        <p:spPr/>
        <p:txBody>
          <a:bodyPr/>
          <a:lstStyle/>
          <a:p>
            <a:fld id="{CB4D5039-901E-489C-9DA6-B8DB407E9007}" type="slidenum">
              <a:rPr lang="en-US" smtClean="0"/>
              <a:t>4</a:t>
            </a:fld>
            <a:endParaRPr lang="en-US"/>
          </a:p>
        </p:txBody>
      </p:sp>
    </p:spTree>
    <p:extLst>
      <p:ext uri="{BB962C8B-B14F-4D97-AF65-F5344CB8AC3E}">
        <p14:creationId xmlns:p14="http://schemas.microsoft.com/office/powerpoint/2010/main" val="1937085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a:solidFill>
                  <a:schemeClr val="tx1"/>
                </a:solidFill>
                <a:effectLst/>
                <a:latin typeface="Arial" pitchFamily="34" charset="0"/>
                <a:ea typeface="+mn-ea"/>
                <a:cs typeface="+mn-cs"/>
              </a:rPr>
              <a:t>The art of command is the creative and skillful exercise of authority through timely decision-making and leadership.  Command is executed through judgement and providing leadership.  Judgment is used in delegating authority, making decisions, determining the appropriate degree of control and allocating resources.  A commander’s experience, training, study and observation develops their proficiency in the art of command. </a:t>
            </a:r>
          </a:p>
          <a:p>
            <a:endParaRPr lang="en-US" dirty="0" smtClean="0"/>
          </a:p>
          <a:p>
            <a:r>
              <a:rPr lang="en-US" sz="1200" b="0" i="0" u="none" strike="noStrike" kern="1200" baseline="0" dirty="0" smtClean="0">
                <a:solidFill>
                  <a:schemeClr val="tx1"/>
                </a:solidFill>
                <a:latin typeface="+mn-lt"/>
                <a:ea typeface="+mn-ea"/>
                <a:cs typeface="+mn-cs"/>
              </a:rPr>
              <a:t>Proficiency in the art of command stems from years of schooling, self-development, introspection, and operational and training experiences. It also requires a deep understanding of the science of war.</a:t>
            </a:r>
            <a:endParaRPr lang="en-US" dirty="0"/>
          </a:p>
        </p:txBody>
      </p:sp>
      <p:sp>
        <p:nvSpPr>
          <p:cNvPr id="4" name="Slide Number Placeholder 3"/>
          <p:cNvSpPr>
            <a:spLocks noGrp="1"/>
          </p:cNvSpPr>
          <p:nvPr>
            <p:ph type="sldNum" sz="quarter" idx="10"/>
          </p:nvPr>
        </p:nvSpPr>
        <p:spPr/>
        <p:txBody>
          <a:bodyPr/>
          <a:lstStyle/>
          <a:p>
            <a:fld id="{CB4D5039-901E-489C-9DA6-B8DB407E9007}" type="slidenum">
              <a:rPr lang="en-US" smtClean="0"/>
              <a:t>5</a:t>
            </a:fld>
            <a:endParaRPr lang="en-US"/>
          </a:p>
        </p:txBody>
      </p:sp>
    </p:spTree>
    <p:extLst>
      <p:ext uri="{BB962C8B-B14F-4D97-AF65-F5344CB8AC3E}">
        <p14:creationId xmlns:p14="http://schemas.microsoft.com/office/powerpoint/2010/main" val="758288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itchFamily="34" charset="0"/>
                <a:ea typeface="+mn-ea"/>
                <a:cs typeface="+mn-cs"/>
              </a:rPr>
              <a:t>Control is the regulation of forces and warfighting functions to accomplish the mission in accordance with the commander’s intent.  Commanders exercise control over assigned forces within their area of operations.  Control permits commanders to adjust operations to account for changing circumstances and direct the changes necessary to address the new situation.  Commanders use systems and procedures to improve their understanding and support accomplishing missions.  Science of control is based on objectivity, facts, empirical methods and analysis.  Commanders and staffs to overcome the physical and procedural constraints under which units operate use Science of control.  Science of control includes components of information, communication, structure and degree of control. </a:t>
            </a:r>
            <a:endParaRPr lang="en-US" dirty="0"/>
          </a:p>
          <a:p>
            <a:endParaRPr lang="en-US" dirty="0"/>
          </a:p>
        </p:txBody>
      </p:sp>
      <p:sp>
        <p:nvSpPr>
          <p:cNvPr id="4" name="Slide Number Placeholder 3"/>
          <p:cNvSpPr>
            <a:spLocks noGrp="1"/>
          </p:cNvSpPr>
          <p:nvPr>
            <p:ph type="sldNum" sz="quarter" idx="5"/>
          </p:nvPr>
        </p:nvSpPr>
        <p:spPr/>
        <p:txBody>
          <a:bodyPr/>
          <a:lstStyle/>
          <a:p>
            <a:fld id="{CB4D5039-901E-489C-9DA6-B8DB407E9007}" type="slidenum">
              <a:rPr lang="en-US" smtClean="0"/>
              <a:t>6</a:t>
            </a:fld>
            <a:endParaRPr lang="en-US"/>
          </a:p>
        </p:txBody>
      </p:sp>
    </p:spTree>
    <p:extLst>
      <p:ext uri="{BB962C8B-B14F-4D97-AF65-F5344CB8AC3E}">
        <p14:creationId xmlns:p14="http://schemas.microsoft.com/office/powerpoint/2010/main" val="1726964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4D5039-901E-489C-9DA6-B8DB407E9007}" type="slidenum">
              <a:rPr lang="en-US" smtClean="0"/>
              <a:t>7</a:t>
            </a:fld>
            <a:endParaRPr lang="en-US"/>
          </a:p>
        </p:txBody>
      </p:sp>
    </p:spTree>
    <p:extLst>
      <p:ext uri="{BB962C8B-B14F-4D97-AF65-F5344CB8AC3E}">
        <p14:creationId xmlns:p14="http://schemas.microsoft.com/office/powerpoint/2010/main" val="3027214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itchFamily="34" charset="0"/>
                <a:ea typeface="+mn-ea"/>
                <a:cs typeface="+mn-cs"/>
              </a:rPr>
              <a:t>The exercise of mission command is based on mutual trust, shared understanding, and purpose.  Commanders understand that some decisions must be made quickly at the point of action.  Therefore, they concentrate on the objectives of an operation, not how to achieve it.  Commanders provide subordinates with their intent, the purpose of the operation, the key tasks, the desired end state, and resources.  Subordinates then exercise disciplined initiative to respond to unanticipated problems.  Every Soldier must be prepared to assume responsibility, maintain unity of effort, take prudent action, and act resourcefully within the commander’s intent.</a:t>
            </a:r>
          </a:p>
          <a:p>
            <a:r>
              <a:rPr lang="en-US" sz="1200" kern="1200" dirty="0">
                <a:solidFill>
                  <a:schemeClr val="tx1"/>
                </a:solidFill>
                <a:effectLst/>
                <a:latin typeface="Arial" pitchFamily="34" charset="0"/>
                <a:ea typeface="+mn-ea"/>
                <a:cs typeface="+mn-cs"/>
              </a:rPr>
              <a:t> </a:t>
            </a:r>
          </a:p>
          <a:p>
            <a:r>
              <a:rPr lang="en-US" sz="1200" kern="1200">
                <a:solidFill>
                  <a:schemeClr val="tx1"/>
                </a:solidFill>
                <a:effectLst/>
                <a:latin typeface="Arial" pitchFamily="34" charset="0"/>
                <a:ea typeface="+mn-ea"/>
                <a:cs typeface="+mn-cs"/>
              </a:rPr>
              <a:t>The </a:t>
            </a:r>
            <a:r>
              <a:rPr lang="en-US" sz="1200" kern="1200" smtClean="0">
                <a:solidFill>
                  <a:schemeClr val="tx1"/>
                </a:solidFill>
                <a:effectLst/>
                <a:latin typeface="Arial" pitchFamily="34" charset="0"/>
                <a:ea typeface="+mn-ea"/>
                <a:cs typeface="+mn-cs"/>
              </a:rPr>
              <a:t>seven </a:t>
            </a:r>
            <a:r>
              <a:rPr lang="en-US" sz="1200" kern="1200" dirty="0">
                <a:solidFill>
                  <a:schemeClr val="tx1"/>
                </a:solidFill>
                <a:effectLst/>
                <a:latin typeface="Arial" pitchFamily="34" charset="0"/>
                <a:ea typeface="+mn-ea"/>
                <a:cs typeface="+mn-cs"/>
              </a:rPr>
              <a:t>principles of mission command are build cohesive teams through mutual trust, create shared understanding, provide a clear commander’s intent, exercise disciplined initiative, use mission order and accept prudent risk.</a:t>
            </a:r>
            <a:endParaRPr lang="en-US" dirty="0"/>
          </a:p>
          <a:p>
            <a:endParaRPr lang="en-US" dirty="0"/>
          </a:p>
        </p:txBody>
      </p:sp>
      <p:sp>
        <p:nvSpPr>
          <p:cNvPr id="4" name="Slide Number Placeholder 3"/>
          <p:cNvSpPr>
            <a:spLocks noGrp="1"/>
          </p:cNvSpPr>
          <p:nvPr>
            <p:ph type="sldNum" sz="quarter" idx="5"/>
          </p:nvPr>
        </p:nvSpPr>
        <p:spPr/>
        <p:txBody>
          <a:bodyPr/>
          <a:lstStyle/>
          <a:p>
            <a:fld id="{CB4D5039-901E-489C-9DA6-B8DB407E9007}" type="slidenum">
              <a:rPr lang="en-US" smtClean="0"/>
              <a:t>8</a:t>
            </a:fld>
            <a:endParaRPr lang="en-US"/>
          </a:p>
        </p:txBody>
      </p:sp>
    </p:spTree>
    <p:extLst>
      <p:ext uri="{BB962C8B-B14F-4D97-AF65-F5344CB8AC3E}">
        <p14:creationId xmlns:p14="http://schemas.microsoft.com/office/powerpoint/2010/main" val="1193926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Leaders supplement institutional and organizational training and education with continuous self-development. Self-development is particularly important for the skills that rely on the art of command, which is further developed by reading and studying the art of war. These skills can also be developed through coursework, simulations and experience.</a:t>
            </a:r>
            <a:endParaRPr lang="en-US" dirty="0"/>
          </a:p>
        </p:txBody>
      </p:sp>
      <p:sp>
        <p:nvSpPr>
          <p:cNvPr id="4" name="Slide Number Placeholder 3"/>
          <p:cNvSpPr>
            <a:spLocks noGrp="1"/>
          </p:cNvSpPr>
          <p:nvPr>
            <p:ph type="sldNum" sz="quarter" idx="10"/>
          </p:nvPr>
        </p:nvSpPr>
        <p:spPr/>
        <p:txBody>
          <a:bodyPr/>
          <a:lstStyle/>
          <a:p>
            <a:fld id="{CB4D5039-901E-489C-9DA6-B8DB407E9007}" type="slidenum">
              <a:rPr lang="en-US" smtClean="0"/>
              <a:t>9</a:t>
            </a:fld>
            <a:endParaRPr lang="en-US"/>
          </a:p>
        </p:txBody>
      </p:sp>
    </p:spTree>
    <p:extLst>
      <p:ext uri="{BB962C8B-B14F-4D97-AF65-F5344CB8AC3E}">
        <p14:creationId xmlns:p14="http://schemas.microsoft.com/office/powerpoint/2010/main" val="1112250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9FFBA8-98E1-4D19-B620-B7A2D3626038}" type="datetimeFigureOut">
              <a:rPr lang="en-US" smtClean="0"/>
              <a:t>3/9/2022</a:t>
            </a:fld>
            <a:endParaRPr lang="en-US"/>
          </a:p>
        </p:txBody>
      </p:sp>
      <p:sp>
        <p:nvSpPr>
          <p:cNvPr id="5" name="Footer Placeholder 4"/>
          <p:cNvSpPr>
            <a:spLocks noGrp="1"/>
          </p:cNvSpPr>
          <p:nvPr>
            <p:ph type="ftr" sz="quarter" idx="11"/>
          </p:nvPr>
        </p:nvSpPr>
        <p:spPr>
          <a:xfrm>
            <a:off x="3028950" y="6356351"/>
            <a:ext cx="3086100" cy="365125"/>
          </a:xfrm>
        </p:spPr>
        <p:txBody>
          <a:bodyPr/>
          <a:lstStyle/>
          <a:p>
            <a:endParaRPr lang="en-US" dirty="0"/>
          </a:p>
        </p:txBody>
      </p:sp>
      <p:sp>
        <p:nvSpPr>
          <p:cNvPr id="6" name="Slide Number Placeholder 5"/>
          <p:cNvSpPr>
            <a:spLocks noGrp="1"/>
          </p:cNvSpPr>
          <p:nvPr>
            <p:ph type="sldNum" sz="quarter" idx="12"/>
          </p:nvPr>
        </p:nvSpPr>
        <p:spPr/>
        <p:txBody>
          <a:bodyPr/>
          <a:lstStyle/>
          <a:p>
            <a:fld id="{DD2AA8BF-D0E5-4330-9F3E-A995C3E982CB}" type="slidenum">
              <a:rPr lang="en-US" smtClean="0"/>
              <a:t>‹#›</a:t>
            </a:fld>
            <a:endParaRPr lang="en-US"/>
          </a:p>
        </p:txBody>
      </p:sp>
    </p:spTree>
    <p:extLst>
      <p:ext uri="{BB962C8B-B14F-4D97-AF65-F5344CB8AC3E}">
        <p14:creationId xmlns:p14="http://schemas.microsoft.com/office/powerpoint/2010/main" val="769734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9FFBA8-98E1-4D19-B620-B7A2D3626038}" type="datetimeFigureOut">
              <a:rPr lang="en-US" smtClean="0"/>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2AA8BF-D0E5-4330-9F3E-A995C3E982CB}" type="slidenum">
              <a:rPr lang="en-US" smtClean="0"/>
              <a:t>‹#›</a:t>
            </a:fld>
            <a:endParaRPr lang="en-US"/>
          </a:p>
        </p:txBody>
      </p:sp>
    </p:spTree>
    <p:extLst>
      <p:ext uri="{BB962C8B-B14F-4D97-AF65-F5344CB8AC3E}">
        <p14:creationId xmlns:p14="http://schemas.microsoft.com/office/powerpoint/2010/main" val="59418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9FFBA8-98E1-4D19-B620-B7A2D3626038}" type="datetimeFigureOut">
              <a:rPr lang="en-US" smtClean="0"/>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2AA8BF-D0E5-4330-9F3E-A995C3E982CB}" type="slidenum">
              <a:rPr lang="en-US" smtClean="0"/>
              <a:t>‹#›</a:t>
            </a:fld>
            <a:endParaRPr lang="en-US"/>
          </a:p>
        </p:txBody>
      </p:sp>
    </p:spTree>
    <p:extLst>
      <p:ext uri="{BB962C8B-B14F-4D97-AF65-F5344CB8AC3E}">
        <p14:creationId xmlns:p14="http://schemas.microsoft.com/office/powerpoint/2010/main" val="3904649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7000" y="910067"/>
            <a:ext cx="8864600" cy="856822"/>
          </a:xfrm>
        </p:spPr>
        <p:txBody>
          <a:bodyPr/>
          <a:lstStyle/>
          <a:p>
            <a:r>
              <a:rPr lang="en-US" dirty="0"/>
              <a:t>Click to edit Master title style</a:t>
            </a:r>
          </a:p>
        </p:txBody>
      </p:sp>
      <p:sp>
        <p:nvSpPr>
          <p:cNvPr id="3" name="Content Placeholder 2"/>
          <p:cNvSpPr>
            <a:spLocks noGrp="1"/>
          </p:cNvSpPr>
          <p:nvPr>
            <p:ph idx="1"/>
          </p:nvPr>
        </p:nvSpPr>
        <p:spPr>
          <a:xfrm>
            <a:off x="127000" y="1863725"/>
            <a:ext cx="8864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E9FFBA8-98E1-4D19-B620-B7A2D3626038}" type="datetimeFigureOut">
              <a:rPr lang="en-US" smtClean="0"/>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2AA8BF-D0E5-4330-9F3E-A995C3E982CB}" type="slidenum">
              <a:rPr lang="en-US" smtClean="0"/>
              <a:t>‹#›</a:t>
            </a:fld>
            <a:endParaRPr lang="en-US"/>
          </a:p>
        </p:txBody>
      </p:sp>
    </p:spTree>
    <p:extLst>
      <p:ext uri="{BB962C8B-B14F-4D97-AF65-F5344CB8AC3E}">
        <p14:creationId xmlns:p14="http://schemas.microsoft.com/office/powerpoint/2010/main" val="2491847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9FFBA8-98E1-4D19-B620-B7A2D3626038}" type="datetimeFigureOut">
              <a:rPr lang="en-US" smtClean="0"/>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2AA8BF-D0E5-4330-9F3E-A995C3E982CB}" type="slidenum">
              <a:rPr lang="en-US" smtClean="0"/>
              <a:t>‹#›</a:t>
            </a:fld>
            <a:endParaRPr lang="en-US"/>
          </a:p>
        </p:txBody>
      </p:sp>
    </p:spTree>
    <p:extLst>
      <p:ext uri="{BB962C8B-B14F-4D97-AF65-F5344CB8AC3E}">
        <p14:creationId xmlns:p14="http://schemas.microsoft.com/office/powerpoint/2010/main" val="4142901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9FFBA8-98E1-4D19-B620-B7A2D3626038}" type="datetimeFigureOut">
              <a:rPr lang="en-US" smtClean="0"/>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2AA8BF-D0E5-4330-9F3E-A995C3E982CB}" type="slidenum">
              <a:rPr lang="en-US" smtClean="0"/>
              <a:t>‹#›</a:t>
            </a:fld>
            <a:endParaRPr lang="en-US"/>
          </a:p>
        </p:txBody>
      </p:sp>
    </p:spTree>
    <p:extLst>
      <p:ext uri="{BB962C8B-B14F-4D97-AF65-F5344CB8AC3E}">
        <p14:creationId xmlns:p14="http://schemas.microsoft.com/office/powerpoint/2010/main" val="346543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9FFBA8-98E1-4D19-B620-B7A2D3626038}" type="datetimeFigureOut">
              <a:rPr lang="en-US" smtClean="0"/>
              <a:t>3/9/2022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2AA8BF-D0E5-4330-9F3E-A995C3E982CB}" type="slidenum">
              <a:rPr lang="en-US" smtClean="0"/>
              <a:t>‹#›</a:t>
            </a:fld>
            <a:endParaRPr lang="en-US"/>
          </a:p>
        </p:txBody>
      </p:sp>
    </p:spTree>
    <p:extLst>
      <p:ext uri="{BB962C8B-B14F-4D97-AF65-F5344CB8AC3E}">
        <p14:creationId xmlns:p14="http://schemas.microsoft.com/office/powerpoint/2010/main" val="1022826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9FFBA8-98E1-4D19-B620-B7A2D3626038}" type="datetimeFigureOut">
              <a:rPr lang="en-US" smtClean="0"/>
              <a:t>3/9/2022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2AA8BF-D0E5-4330-9F3E-A995C3E982CB}" type="slidenum">
              <a:rPr lang="en-US" smtClean="0"/>
              <a:t>‹#›</a:t>
            </a:fld>
            <a:endParaRPr lang="en-US"/>
          </a:p>
        </p:txBody>
      </p:sp>
    </p:spTree>
    <p:extLst>
      <p:ext uri="{BB962C8B-B14F-4D97-AF65-F5344CB8AC3E}">
        <p14:creationId xmlns:p14="http://schemas.microsoft.com/office/powerpoint/2010/main" val="668235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9FFBA8-98E1-4D19-B620-B7A2D3626038}" type="datetimeFigureOut">
              <a:rPr lang="en-US" smtClean="0"/>
              <a:t>3/9/2022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2AA8BF-D0E5-4330-9F3E-A995C3E982CB}" type="slidenum">
              <a:rPr lang="en-US" smtClean="0"/>
              <a:t>‹#›</a:t>
            </a:fld>
            <a:endParaRPr lang="en-US"/>
          </a:p>
        </p:txBody>
      </p:sp>
    </p:spTree>
    <p:extLst>
      <p:ext uri="{BB962C8B-B14F-4D97-AF65-F5344CB8AC3E}">
        <p14:creationId xmlns:p14="http://schemas.microsoft.com/office/powerpoint/2010/main" val="3330267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9FFBA8-98E1-4D19-B620-B7A2D3626038}" type="datetimeFigureOut">
              <a:rPr lang="en-US" smtClean="0"/>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2AA8BF-D0E5-4330-9F3E-A995C3E982CB}" type="slidenum">
              <a:rPr lang="en-US" smtClean="0"/>
              <a:t>‹#›</a:t>
            </a:fld>
            <a:endParaRPr lang="en-US"/>
          </a:p>
        </p:txBody>
      </p:sp>
    </p:spTree>
    <p:extLst>
      <p:ext uri="{BB962C8B-B14F-4D97-AF65-F5344CB8AC3E}">
        <p14:creationId xmlns:p14="http://schemas.microsoft.com/office/powerpoint/2010/main" val="2246942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9FFBA8-98E1-4D19-B620-B7A2D3626038}" type="datetimeFigureOut">
              <a:rPr lang="en-US" smtClean="0"/>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2AA8BF-D0E5-4330-9F3E-A995C3E982CB}" type="slidenum">
              <a:rPr lang="en-US" smtClean="0"/>
              <a:t>‹#›</a:t>
            </a:fld>
            <a:endParaRPr lang="en-US"/>
          </a:p>
        </p:txBody>
      </p:sp>
    </p:spTree>
    <p:extLst>
      <p:ext uri="{BB962C8B-B14F-4D97-AF65-F5344CB8AC3E}">
        <p14:creationId xmlns:p14="http://schemas.microsoft.com/office/powerpoint/2010/main" val="1757557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833867"/>
            <a:ext cx="7886700" cy="85682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9FFBA8-98E1-4D19-B620-B7A2D3626038}" type="datetimeFigureOut">
              <a:rPr lang="en-US" smtClean="0"/>
              <a:t>3/9/2022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2AA8BF-D0E5-4330-9F3E-A995C3E982CB}" type="slidenum">
              <a:rPr lang="en-US" smtClean="0"/>
              <a:t>‹#›</a:t>
            </a:fld>
            <a:endParaRPr lang="en-US"/>
          </a:p>
        </p:txBody>
      </p:sp>
      <p:sp>
        <p:nvSpPr>
          <p:cNvPr id="7" name="Rectangle 6"/>
          <p:cNvSpPr/>
          <p:nvPr userDrawn="1"/>
        </p:nvSpPr>
        <p:spPr>
          <a:xfrm>
            <a:off x="4564318" y="-8443"/>
            <a:ext cx="4579682" cy="842311"/>
          </a:xfrm>
          <a:prstGeom prst="rect">
            <a:avLst/>
          </a:prstGeom>
          <a:solidFill>
            <a:srgbClr val="F2D7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0" y="-2"/>
            <a:ext cx="4572000" cy="83386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 name="Rectangle 10"/>
          <p:cNvSpPr/>
          <p:nvPr userDrawn="1"/>
        </p:nvSpPr>
        <p:spPr>
          <a:xfrm>
            <a:off x="4872831" y="276886"/>
            <a:ext cx="3200400" cy="338554"/>
          </a:xfrm>
          <a:prstGeom prst="rect">
            <a:avLst/>
          </a:prstGeom>
        </p:spPr>
        <p:txBody>
          <a:bodyPr wrap="square">
            <a:spAutoFit/>
          </a:bodyPr>
          <a:lstStyle/>
          <a:p>
            <a:r>
              <a:rPr lang="en-US" sz="1600" b="1" baseline="0" dirty="0">
                <a:solidFill>
                  <a:srgbClr val="800000"/>
                </a:solidFill>
                <a:latin typeface="Arial" panose="020B0604020202020204" pitchFamily="34" charset="0"/>
                <a:cs typeface="Arial" panose="020B0604020202020204" pitchFamily="34" charset="0"/>
              </a:rPr>
              <a:t>SENIOR LEADER COURSE</a:t>
            </a:r>
            <a:endParaRPr lang="en-US" sz="1600" b="1" dirty="0">
              <a:solidFill>
                <a:srgbClr val="800000"/>
              </a:solidFill>
              <a:latin typeface="Arial" panose="020B0604020202020204" pitchFamily="34" charset="0"/>
              <a:cs typeface="Arial" panose="020B0604020202020204" pitchFamily="34" charset="0"/>
            </a:endParaRPr>
          </a:p>
        </p:txBody>
      </p:sp>
      <p:sp>
        <p:nvSpPr>
          <p:cNvPr id="12" name="TextBox 11"/>
          <p:cNvSpPr txBox="1"/>
          <p:nvPr userDrawn="1"/>
        </p:nvSpPr>
        <p:spPr>
          <a:xfrm>
            <a:off x="569883" y="369771"/>
            <a:ext cx="3232179"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1">
                    <a:lumMod val="50000"/>
                  </a:schemeClr>
                </a:solidFill>
                <a:latin typeface="Arial" panose="020B0604020202020204" pitchFamily="34" charset="0"/>
                <a:cs typeface="Arial" panose="020B0604020202020204" pitchFamily="34" charset="0"/>
              </a:rPr>
              <a:t>ARMY MEDICINE STARTS</a:t>
            </a:r>
            <a:r>
              <a:rPr lang="en-US" sz="1200" b="1" baseline="0" dirty="0">
                <a:solidFill>
                  <a:schemeClr val="bg1">
                    <a:lumMod val="50000"/>
                  </a:schemeClr>
                </a:solidFill>
                <a:latin typeface="Arial" panose="020B0604020202020204" pitchFamily="34" charset="0"/>
                <a:cs typeface="Arial" panose="020B0604020202020204" pitchFamily="34" charset="0"/>
              </a:rPr>
              <a:t> HERE</a:t>
            </a:r>
            <a:endParaRPr lang="en-US" sz="1200" b="1" dirty="0">
              <a:solidFill>
                <a:schemeClr val="bg1">
                  <a:lumMod val="50000"/>
                </a:schemeClr>
              </a:solidFill>
              <a:latin typeface="Arial" panose="020B0604020202020204" pitchFamily="34" charset="0"/>
              <a:cs typeface="Arial" panose="020B0604020202020204" pitchFamily="34" charset="0"/>
            </a:endParaRPr>
          </a:p>
        </p:txBody>
      </p:sp>
      <p:pic>
        <p:nvPicPr>
          <p:cNvPr id="13" name="Picture 1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080844" y="321672"/>
            <a:ext cx="472964" cy="440328"/>
          </a:xfrm>
          <a:prstGeom prst="rect">
            <a:avLst/>
          </a:prstGeom>
        </p:spPr>
      </p:pic>
      <p:pic>
        <p:nvPicPr>
          <p:cNvPr id="14" name="Picture 1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20463" y="-1"/>
            <a:ext cx="586612" cy="772087"/>
          </a:xfrm>
          <a:prstGeom prst="rect">
            <a:avLst/>
          </a:prstGeom>
        </p:spPr>
      </p:pic>
      <p:sp>
        <p:nvSpPr>
          <p:cNvPr id="15" name="Rectangle 14"/>
          <p:cNvSpPr/>
          <p:nvPr userDrawn="1"/>
        </p:nvSpPr>
        <p:spPr>
          <a:xfrm>
            <a:off x="4118166" y="0"/>
            <a:ext cx="907667" cy="153975"/>
          </a:xfrm>
          <a:prstGeom prst="rect">
            <a:avLst/>
          </a:prstGeom>
          <a:solidFill>
            <a:srgbClr val="008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ln>
                  <a:noFill/>
                </a:ln>
                <a:solidFill>
                  <a:schemeClr val="bg1"/>
                </a:solidFill>
              </a:rPr>
              <a:t>UNCLASSIFIED</a:t>
            </a:r>
          </a:p>
        </p:txBody>
      </p:sp>
      <p:pic>
        <p:nvPicPr>
          <p:cNvPr id="17" name="Picture 1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3819683" y="31271"/>
            <a:ext cx="431789" cy="391680"/>
          </a:xfrm>
          <a:prstGeom prst="rect">
            <a:avLst/>
          </a:prstGeom>
        </p:spPr>
      </p:pic>
      <p:pic>
        <p:nvPicPr>
          <p:cNvPr id="18" name="Picture 17"/>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970043" y="-51595"/>
            <a:ext cx="1250157" cy="962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Rectangle 18"/>
          <p:cNvSpPr/>
          <p:nvPr userDrawn="1"/>
        </p:nvSpPr>
        <p:spPr>
          <a:xfrm>
            <a:off x="4122516" y="6629400"/>
            <a:ext cx="907667" cy="153975"/>
          </a:xfrm>
          <a:prstGeom prst="rect">
            <a:avLst/>
          </a:prstGeom>
          <a:solidFill>
            <a:srgbClr val="008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ln>
                  <a:noFill/>
                </a:ln>
                <a:solidFill>
                  <a:schemeClr val="bg1"/>
                </a:solidFill>
              </a:rPr>
              <a:t>UNCLASSIFIED</a:t>
            </a:r>
          </a:p>
        </p:txBody>
      </p:sp>
      <p:sp>
        <p:nvSpPr>
          <p:cNvPr id="20" name="TextBox 19"/>
          <p:cNvSpPr txBox="1"/>
          <p:nvPr userDrawn="1"/>
        </p:nvSpPr>
        <p:spPr>
          <a:xfrm>
            <a:off x="416198" y="73222"/>
            <a:ext cx="3560626" cy="307777"/>
          </a:xfrm>
          <a:prstGeom prst="rect">
            <a:avLst/>
          </a:prstGeom>
          <a:noFill/>
        </p:spPr>
        <p:txBody>
          <a:bodyPr wrap="square" rtlCol="0">
            <a:spAutoFit/>
          </a:bodyPr>
          <a:lstStyle/>
          <a:p>
            <a:pPr algn="ctr">
              <a:defRPr/>
            </a:pPr>
            <a:r>
              <a:rPr lang="en-US" sz="1400" b="1" kern="900" dirty="0">
                <a:solidFill>
                  <a:srgbClr val="E6C035"/>
                </a:solidFill>
                <a:latin typeface="Arial"/>
              </a:rPr>
              <a:t>U.S. Army Medical Center of </a:t>
            </a:r>
            <a:r>
              <a:rPr lang="en-US" sz="1200" b="1" kern="900" dirty="0">
                <a:solidFill>
                  <a:srgbClr val="E6C035"/>
                </a:solidFill>
                <a:latin typeface="Arial"/>
              </a:rPr>
              <a:t>Excellence</a:t>
            </a:r>
          </a:p>
        </p:txBody>
      </p:sp>
      <p:cxnSp>
        <p:nvCxnSpPr>
          <p:cNvPr id="21" name="Straight Connector 20"/>
          <p:cNvCxnSpPr/>
          <p:nvPr userDrawn="1"/>
        </p:nvCxnSpPr>
        <p:spPr bwMode="auto">
          <a:xfrm flipH="1">
            <a:off x="0" y="841248"/>
            <a:ext cx="9144000" cy="0"/>
          </a:xfrm>
          <a:prstGeom prst="line">
            <a:avLst/>
          </a:prstGeom>
          <a:ln w="50800">
            <a:solidFill>
              <a:srgbClr val="6C0024"/>
            </a:solidFill>
          </a:ln>
          <a:scene3d>
            <a:camera prst="orthographicFront"/>
            <a:lightRig rig="threePt" dir="t"/>
          </a:scene3d>
          <a:sp3d>
            <a:bevelT prst="convex"/>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41770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3124200"/>
            <a:ext cx="9144000" cy="590550"/>
          </a:xfrm>
        </p:spPr>
        <p:txBody>
          <a:bodyPr>
            <a:normAutofit fontScale="90000"/>
          </a:bodyPr>
          <a:lstStyle/>
          <a:p>
            <a:r>
              <a:rPr lang="en-US" sz="4000" dirty="0"/>
              <a:t>Mission Command Elements</a:t>
            </a:r>
            <a:endParaRPr lang="en-US" sz="4000" b="1" dirty="0"/>
          </a:p>
        </p:txBody>
      </p:sp>
    </p:spTree>
    <p:extLst>
      <p:ext uri="{BB962C8B-B14F-4D97-AF65-F5344CB8AC3E}">
        <p14:creationId xmlns:p14="http://schemas.microsoft.com/office/powerpoint/2010/main" val="2964063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FDFFC-EE0B-49C2-B28D-6D36AE00577F}"/>
              </a:ext>
            </a:extLst>
          </p:cNvPr>
          <p:cNvSpPr>
            <a:spLocks noGrp="1"/>
          </p:cNvSpPr>
          <p:nvPr>
            <p:ph type="title"/>
          </p:nvPr>
        </p:nvSpPr>
        <p:spPr/>
        <p:txBody>
          <a:bodyPr/>
          <a:lstStyle/>
          <a:p>
            <a:r>
              <a:rPr lang="en-US" dirty="0"/>
              <a:t>Mutual Trust</a:t>
            </a:r>
          </a:p>
        </p:txBody>
      </p:sp>
      <p:sp>
        <p:nvSpPr>
          <p:cNvPr id="3" name="Content Placeholder 2">
            <a:extLst>
              <a:ext uri="{FF2B5EF4-FFF2-40B4-BE49-F238E27FC236}">
                <a16:creationId xmlns:a16="http://schemas.microsoft.com/office/drawing/2014/main" id="{AF327D39-8CB0-4669-9600-8D9DE8521833}"/>
              </a:ext>
            </a:extLst>
          </p:cNvPr>
          <p:cNvSpPr>
            <a:spLocks noGrp="1"/>
          </p:cNvSpPr>
          <p:nvPr>
            <p:ph idx="1"/>
          </p:nvPr>
        </p:nvSpPr>
        <p:spPr/>
        <p:txBody>
          <a:bodyPr>
            <a:normAutofit/>
          </a:bodyPr>
          <a:lstStyle/>
          <a:p>
            <a:r>
              <a:rPr lang="en-US" kern="0" dirty="0"/>
              <a:t>Shared confidence among commanders, subordinates, and partners</a:t>
            </a:r>
          </a:p>
          <a:p>
            <a:pPr>
              <a:spcBef>
                <a:spcPts val="0"/>
              </a:spcBef>
            </a:pPr>
            <a:endParaRPr lang="en-US" kern="0" dirty="0"/>
          </a:p>
          <a:p>
            <a:r>
              <a:rPr lang="en-US" kern="0" dirty="0"/>
              <a:t>Trust takes time and must be earned</a:t>
            </a:r>
          </a:p>
          <a:p>
            <a:pPr>
              <a:spcBef>
                <a:spcPts val="0"/>
              </a:spcBef>
            </a:pPr>
            <a:endParaRPr lang="en-US" kern="0" dirty="0"/>
          </a:p>
          <a:p>
            <a:r>
              <a:rPr lang="en-US" kern="0" dirty="0"/>
              <a:t>Two-way communication through shared experience and training reinforces trust</a:t>
            </a:r>
          </a:p>
          <a:p>
            <a:pPr>
              <a:spcBef>
                <a:spcPts val="0"/>
              </a:spcBef>
            </a:pPr>
            <a:endParaRPr lang="en-US" kern="0" dirty="0"/>
          </a:p>
          <a:p>
            <a:r>
              <a:rPr lang="en-US" kern="0" dirty="0"/>
              <a:t>Trust must flow throughout the chain of command</a:t>
            </a:r>
          </a:p>
          <a:p>
            <a:endParaRPr lang="en-US" dirty="0"/>
          </a:p>
        </p:txBody>
      </p:sp>
    </p:spTree>
    <p:extLst>
      <p:ext uri="{BB962C8B-B14F-4D97-AF65-F5344CB8AC3E}">
        <p14:creationId xmlns:p14="http://schemas.microsoft.com/office/powerpoint/2010/main" val="4229254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5A312-E9CF-4B95-88A2-8D65B3C1BB8F}"/>
              </a:ext>
            </a:extLst>
          </p:cNvPr>
          <p:cNvSpPr>
            <a:spLocks noGrp="1"/>
          </p:cNvSpPr>
          <p:nvPr>
            <p:ph type="title"/>
          </p:nvPr>
        </p:nvSpPr>
        <p:spPr/>
        <p:txBody>
          <a:bodyPr>
            <a:normAutofit/>
          </a:bodyPr>
          <a:lstStyle/>
          <a:p>
            <a:r>
              <a:rPr lang="en-US" dirty="0"/>
              <a:t>Create Shared Understanding</a:t>
            </a:r>
          </a:p>
        </p:txBody>
      </p:sp>
      <p:sp>
        <p:nvSpPr>
          <p:cNvPr id="3" name="Content Placeholder 2">
            <a:extLst>
              <a:ext uri="{FF2B5EF4-FFF2-40B4-BE49-F238E27FC236}">
                <a16:creationId xmlns:a16="http://schemas.microsoft.com/office/drawing/2014/main" id="{866E95B8-C0DF-4F5F-B061-354A263B73B6}"/>
              </a:ext>
            </a:extLst>
          </p:cNvPr>
          <p:cNvSpPr>
            <a:spLocks noGrp="1"/>
          </p:cNvSpPr>
          <p:nvPr>
            <p:ph idx="1"/>
          </p:nvPr>
        </p:nvSpPr>
        <p:spPr/>
        <p:txBody>
          <a:bodyPr/>
          <a:lstStyle/>
          <a:p>
            <a:r>
              <a:rPr lang="en-US" dirty="0"/>
              <a:t>Basis for unity of efforts and trust</a:t>
            </a:r>
          </a:p>
          <a:p>
            <a:pPr>
              <a:spcBef>
                <a:spcPts val="0"/>
              </a:spcBef>
            </a:pPr>
            <a:endParaRPr lang="en-US" dirty="0"/>
          </a:p>
          <a:p>
            <a:r>
              <a:rPr lang="en-US" dirty="0"/>
              <a:t>Critical challenge is understanding of the Operational Environment, operation’s purpose, problems and approaches to solving</a:t>
            </a:r>
          </a:p>
          <a:p>
            <a:pPr>
              <a:spcBef>
                <a:spcPts val="0"/>
              </a:spcBef>
            </a:pPr>
            <a:endParaRPr lang="en-US" dirty="0"/>
          </a:p>
          <a:p>
            <a:r>
              <a:rPr lang="en-US" dirty="0"/>
              <a:t>Foundation to collaboration amongst unified action partners and within the force</a:t>
            </a:r>
          </a:p>
          <a:p>
            <a:endParaRPr lang="en-US" dirty="0"/>
          </a:p>
          <a:p>
            <a:endParaRPr lang="en-US" dirty="0"/>
          </a:p>
        </p:txBody>
      </p:sp>
    </p:spTree>
    <p:extLst>
      <p:ext uri="{BB962C8B-B14F-4D97-AF65-F5344CB8AC3E}">
        <p14:creationId xmlns:p14="http://schemas.microsoft.com/office/powerpoint/2010/main" val="1198836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03DB2-32E9-476D-BF66-287DF1A88E3F}"/>
              </a:ext>
            </a:extLst>
          </p:cNvPr>
          <p:cNvSpPr>
            <a:spLocks noGrp="1"/>
          </p:cNvSpPr>
          <p:nvPr>
            <p:ph type="title"/>
          </p:nvPr>
        </p:nvSpPr>
        <p:spPr/>
        <p:txBody>
          <a:bodyPr>
            <a:normAutofit/>
          </a:bodyPr>
          <a:lstStyle/>
          <a:p>
            <a:r>
              <a:rPr lang="en-US" dirty="0"/>
              <a:t>Provide a Clear Commander’s Intent</a:t>
            </a:r>
          </a:p>
        </p:txBody>
      </p:sp>
      <p:sp>
        <p:nvSpPr>
          <p:cNvPr id="3" name="Content Placeholder 2">
            <a:extLst>
              <a:ext uri="{FF2B5EF4-FFF2-40B4-BE49-F238E27FC236}">
                <a16:creationId xmlns:a16="http://schemas.microsoft.com/office/drawing/2014/main" id="{D27DEA8F-68C4-4258-97F7-A610BE6724EF}"/>
              </a:ext>
            </a:extLst>
          </p:cNvPr>
          <p:cNvSpPr>
            <a:spLocks noGrp="1"/>
          </p:cNvSpPr>
          <p:nvPr>
            <p:ph idx="1"/>
          </p:nvPr>
        </p:nvSpPr>
        <p:spPr/>
        <p:txBody>
          <a:bodyPr/>
          <a:lstStyle/>
          <a:p>
            <a:r>
              <a:rPr lang="en-US" dirty="0"/>
              <a:t>Clear and concise expression of the purpose of the operations, key tasks and desired end state</a:t>
            </a:r>
          </a:p>
          <a:p>
            <a:pPr>
              <a:spcBef>
                <a:spcPts val="0"/>
              </a:spcBef>
            </a:pPr>
            <a:endParaRPr lang="en-US" dirty="0"/>
          </a:p>
          <a:p>
            <a:r>
              <a:rPr lang="en-US" dirty="0"/>
              <a:t>Basis for staff and subordinate leaders to develop plans and orders</a:t>
            </a:r>
          </a:p>
          <a:p>
            <a:pPr>
              <a:spcBef>
                <a:spcPts val="0"/>
              </a:spcBef>
            </a:pPr>
            <a:endParaRPr lang="en-US" dirty="0"/>
          </a:p>
          <a:p>
            <a:r>
              <a:rPr lang="en-US" dirty="0"/>
              <a:t>Focus for subordinates to coordinate their separate efforts</a:t>
            </a:r>
          </a:p>
          <a:p>
            <a:endParaRPr lang="en-US" dirty="0"/>
          </a:p>
          <a:p>
            <a:endParaRPr lang="en-US" dirty="0"/>
          </a:p>
        </p:txBody>
      </p:sp>
    </p:spTree>
    <p:extLst>
      <p:ext uri="{BB962C8B-B14F-4D97-AF65-F5344CB8AC3E}">
        <p14:creationId xmlns:p14="http://schemas.microsoft.com/office/powerpoint/2010/main" val="1144333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2D474-DF4C-4C99-BC2F-27BA1F539E8D}"/>
              </a:ext>
            </a:extLst>
          </p:cNvPr>
          <p:cNvSpPr>
            <a:spLocks noGrp="1"/>
          </p:cNvSpPr>
          <p:nvPr>
            <p:ph type="title"/>
          </p:nvPr>
        </p:nvSpPr>
        <p:spPr/>
        <p:txBody>
          <a:bodyPr/>
          <a:lstStyle/>
          <a:p>
            <a:r>
              <a:rPr lang="en-US" dirty="0"/>
              <a:t>Use Mission Orders</a:t>
            </a:r>
          </a:p>
        </p:txBody>
      </p:sp>
      <p:sp>
        <p:nvSpPr>
          <p:cNvPr id="3" name="Content Placeholder 2">
            <a:extLst>
              <a:ext uri="{FF2B5EF4-FFF2-40B4-BE49-F238E27FC236}">
                <a16:creationId xmlns:a16="http://schemas.microsoft.com/office/drawing/2014/main" id="{6E1D776A-8E23-40FA-8CAA-A5B0F91CD088}"/>
              </a:ext>
            </a:extLst>
          </p:cNvPr>
          <p:cNvSpPr>
            <a:spLocks noGrp="1"/>
          </p:cNvSpPr>
          <p:nvPr>
            <p:ph idx="1"/>
          </p:nvPr>
        </p:nvSpPr>
        <p:spPr/>
        <p:txBody>
          <a:bodyPr/>
          <a:lstStyle/>
          <a:p>
            <a:r>
              <a:rPr lang="en-US" dirty="0"/>
              <a:t>Directives for the results to be attained, not how to attain them</a:t>
            </a:r>
          </a:p>
          <a:p>
            <a:pPr>
              <a:spcBef>
                <a:spcPts val="0"/>
              </a:spcBef>
            </a:pPr>
            <a:endParaRPr lang="en-US" dirty="0"/>
          </a:p>
          <a:p>
            <a:r>
              <a:rPr lang="en-US" dirty="0"/>
              <a:t>Maximizes individual initiative</a:t>
            </a:r>
          </a:p>
          <a:p>
            <a:pPr>
              <a:spcBef>
                <a:spcPts val="0"/>
              </a:spcBef>
            </a:pPr>
            <a:endParaRPr lang="en-US" dirty="0"/>
          </a:p>
          <a:p>
            <a:r>
              <a:rPr lang="en-US" dirty="0"/>
              <a:t>Provides direction and guidance</a:t>
            </a:r>
          </a:p>
          <a:p>
            <a:pPr>
              <a:spcBef>
                <a:spcPts val="0"/>
              </a:spcBef>
            </a:pPr>
            <a:endParaRPr lang="en-US" dirty="0"/>
          </a:p>
          <a:p>
            <a:r>
              <a:rPr lang="en-US" dirty="0"/>
              <a:t>Follows 5-paragraph operational order format</a:t>
            </a:r>
          </a:p>
          <a:p>
            <a:endParaRPr lang="en-US" dirty="0"/>
          </a:p>
          <a:p>
            <a:endParaRPr lang="en-US" dirty="0"/>
          </a:p>
        </p:txBody>
      </p:sp>
    </p:spTree>
    <p:extLst>
      <p:ext uri="{BB962C8B-B14F-4D97-AF65-F5344CB8AC3E}">
        <p14:creationId xmlns:p14="http://schemas.microsoft.com/office/powerpoint/2010/main" val="2082591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C7051-E4B7-40C6-8AA2-2D5C03B70378}"/>
              </a:ext>
            </a:extLst>
          </p:cNvPr>
          <p:cNvSpPr>
            <a:spLocks noGrp="1"/>
          </p:cNvSpPr>
          <p:nvPr>
            <p:ph type="title"/>
          </p:nvPr>
        </p:nvSpPr>
        <p:spPr/>
        <p:txBody>
          <a:bodyPr/>
          <a:lstStyle/>
          <a:p>
            <a:r>
              <a:rPr lang="en-US" dirty="0"/>
              <a:t>Exercise Disciplined Initiative</a:t>
            </a:r>
          </a:p>
        </p:txBody>
      </p:sp>
      <p:sp>
        <p:nvSpPr>
          <p:cNvPr id="3" name="Content Placeholder 2">
            <a:extLst>
              <a:ext uri="{FF2B5EF4-FFF2-40B4-BE49-F238E27FC236}">
                <a16:creationId xmlns:a16="http://schemas.microsoft.com/office/drawing/2014/main" id="{3330E739-4893-4608-A20A-CC033B585174}"/>
              </a:ext>
            </a:extLst>
          </p:cNvPr>
          <p:cNvSpPr>
            <a:spLocks noGrp="1"/>
          </p:cNvSpPr>
          <p:nvPr>
            <p:ph idx="1"/>
          </p:nvPr>
        </p:nvSpPr>
        <p:spPr/>
        <p:txBody>
          <a:bodyPr/>
          <a:lstStyle/>
          <a:p>
            <a:r>
              <a:rPr lang="en-US" dirty="0"/>
              <a:t> Action in the absence of orders, when orders no longer fit the situation, or when unforeseen opportunities or threats arise</a:t>
            </a:r>
          </a:p>
          <a:p>
            <a:pPr>
              <a:spcBef>
                <a:spcPts val="0"/>
              </a:spcBef>
            </a:pPr>
            <a:endParaRPr lang="en-US" dirty="0"/>
          </a:p>
          <a:p>
            <a:r>
              <a:rPr lang="en-US" dirty="0"/>
              <a:t>Commander’s intent defines the limits</a:t>
            </a:r>
          </a:p>
          <a:p>
            <a:pPr>
              <a:spcBef>
                <a:spcPts val="0"/>
              </a:spcBef>
            </a:pPr>
            <a:endParaRPr lang="en-US" dirty="0"/>
          </a:p>
          <a:p>
            <a:r>
              <a:rPr lang="en-US" dirty="0"/>
              <a:t>Allows subordinates confidence in ambiguous situations</a:t>
            </a:r>
          </a:p>
          <a:p>
            <a:endParaRPr lang="en-US" dirty="0"/>
          </a:p>
        </p:txBody>
      </p:sp>
    </p:spTree>
    <p:extLst>
      <p:ext uri="{BB962C8B-B14F-4D97-AF65-F5344CB8AC3E}">
        <p14:creationId xmlns:p14="http://schemas.microsoft.com/office/powerpoint/2010/main" val="1991380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E3617-81D7-490F-99C8-E01FB36513A0}"/>
              </a:ext>
            </a:extLst>
          </p:cNvPr>
          <p:cNvSpPr>
            <a:spLocks noGrp="1"/>
          </p:cNvSpPr>
          <p:nvPr>
            <p:ph type="title"/>
          </p:nvPr>
        </p:nvSpPr>
        <p:spPr/>
        <p:txBody>
          <a:bodyPr/>
          <a:lstStyle/>
          <a:p>
            <a:r>
              <a:rPr lang="en-US" dirty="0"/>
              <a:t>Accept Prudent Risk</a:t>
            </a:r>
          </a:p>
        </p:txBody>
      </p:sp>
      <p:sp>
        <p:nvSpPr>
          <p:cNvPr id="3" name="Content Placeholder 2">
            <a:extLst>
              <a:ext uri="{FF2B5EF4-FFF2-40B4-BE49-F238E27FC236}">
                <a16:creationId xmlns:a16="http://schemas.microsoft.com/office/drawing/2014/main" id="{4AED2E32-5A20-4BFF-8279-C5797029D562}"/>
              </a:ext>
            </a:extLst>
          </p:cNvPr>
          <p:cNvSpPr>
            <a:spLocks noGrp="1"/>
          </p:cNvSpPr>
          <p:nvPr>
            <p:ph idx="1"/>
          </p:nvPr>
        </p:nvSpPr>
        <p:spPr/>
        <p:txBody>
          <a:bodyPr/>
          <a:lstStyle/>
          <a:p>
            <a:r>
              <a:rPr lang="en-US" dirty="0"/>
              <a:t>Deliberate exposure to potential injury or loss</a:t>
            </a:r>
          </a:p>
          <a:p>
            <a:pPr>
              <a:spcBef>
                <a:spcPts val="0"/>
              </a:spcBef>
            </a:pPr>
            <a:endParaRPr lang="en-US" dirty="0"/>
          </a:p>
          <a:p>
            <a:r>
              <a:rPr lang="en-US" dirty="0"/>
              <a:t>Outcome of mission accomplishment is work the cost</a:t>
            </a:r>
          </a:p>
          <a:p>
            <a:pPr>
              <a:spcBef>
                <a:spcPts val="0"/>
              </a:spcBef>
            </a:pPr>
            <a:endParaRPr lang="en-US" dirty="0"/>
          </a:p>
          <a:p>
            <a:r>
              <a:rPr lang="en-US" dirty="0"/>
              <a:t>Key to exposing enemies weaknesses</a:t>
            </a:r>
          </a:p>
          <a:p>
            <a:pPr>
              <a:spcBef>
                <a:spcPts val="0"/>
              </a:spcBef>
            </a:pPr>
            <a:endParaRPr lang="en-US" dirty="0"/>
          </a:p>
          <a:p>
            <a:r>
              <a:rPr lang="en-US" dirty="0"/>
              <a:t>Commanders focus on creating opportunities rather than preventing defeat</a:t>
            </a:r>
          </a:p>
          <a:p>
            <a:endParaRPr lang="en-US" dirty="0"/>
          </a:p>
          <a:p>
            <a:endParaRPr lang="en-US" dirty="0"/>
          </a:p>
        </p:txBody>
      </p:sp>
    </p:spTree>
    <p:extLst>
      <p:ext uri="{BB962C8B-B14F-4D97-AF65-F5344CB8AC3E}">
        <p14:creationId xmlns:p14="http://schemas.microsoft.com/office/powerpoint/2010/main" val="2673305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C8753-BDEF-4998-87B3-FA1D464A0F79}"/>
              </a:ext>
            </a:extLst>
          </p:cNvPr>
          <p:cNvSpPr>
            <a:spLocks noGrp="1"/>
          </p:cNvSpPr>
          <p:nvPr>
            <p:ph type="title"/>
          </p:nvPr>
        </p:nvSpPr>
        <p:spPr/>
        <p:txBody>
          <a:bodyPr/>
          <a:lstStyle/>
          <a:p>
            <a:r>
              <a:rPr lang="en-US" dirty="0"/>
              <a:t>Army’s Approach to Mission Command</a:t>
            </a:r>
          </a:p>
        </p:txBody>
      </p:sp>
      <p:sp>
        <p:nvSpPr>
          <p:cNvPr id="3" name="Content Placeholder 2">
            <a:extLst>
              <a:ext uri="{FF2B5EF4-FFF2-40B4-BE49-F238E27FC236}">
                <a16:creationId xmlns:a16="http://schemas.microsoft.com/office/drawing/2014/main" id="{B1851404-AC85-423D-8FE1-17499EFDFFB4}"/>
              </a:ext>
            </a:extLst>
          </p:cNvPr>
          <p:cNvSpPr>
            <a:spLocks noGrp="1"/>
          </p:cNvSpPr>
          <p:nvPr>
            <p:ph idx="1"/>
          </p:nvPr>
        </p:nvSpPr>
        <p:spPr/>
        <p:txBody>
          <a:bodyPr/>
          <a:lstStyle/>
          <a:p>
            <a:r>
              <a:rPr lang="en-US" dirty="0"/>
              <a:t>Comprehensive but not rigid</a:t>
            </a:r>
          </a:p>
          <a:p>
            <a:pPr>
              <a:spcBef>
                <a:spcPts val="0"/>
              </a:spcBef>
            </a:pPr>
            <a:endParaRPr lang="en-US" dirty="0"/>
          </a:p>
          <a:p>
            <a:r>
              <a:rPr lang="en-US" dirty="0"/>
              <a:t>Art of command is blended with the science of control through the principles of mission command</a:t>
            </a:r>
          </a:p>
          <a:p>
            <a:pPr>
              <a:spcBef>
                <a:spcPts val="0"/>
              </a:spcBef>
            </a:pPr>
            <a:endParaRPr lang="en-US" dirty="0"/>
          </a:p>
          <a:p>
            <a:r>
              <a:rPr lang="en-US" dirty="0"/>
              <a:t>Initiation and integration of military functions and actions yields mission accomplishment</a:t>
            </a:r>
          </a:p>
          <a:p>
            <a:endParaRPr lang="en-US" dirty="0"/>
          </a:p>
        </p:txBody>
      </p:sp>
    </p:spTree>
    <p:extLst>
      <p:ext uri="{BB962C8B-B14F-4D97-AF65-F5344CB8AC3E}">
        <p14:creationId xmlns:p14="http://schemas.microsoft.com/office/powerpoint/2010/main" val="1959960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448844"/>
            <a:ext cx="8229600" cy="590550"/>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a:lstStyle>
          <a:p>
            <a:r>
              <a:rPr lang="en-US" dirty="0"/>
              <a:t>Questions </a:t>
            </a:r>
          </a:p>
        </p:txBody>
      </p:sp>
    </p:spTree>
    <p:extLst>
      <p:ext uri="{BB962C8B-B14F-4D97-AF65-F5344CB8AC3E}">
        <p14:creationId xmlns:p14="http://schemas.microsoft.com/office/powerpoint/2010/main" val="2553367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Terminal Learning Objective</a:t>
            </a:r>
          </a:p>
        </p:txBody>
      </p:sp>
      <p:sp>
        <p:nvSpPr>
          <p:cNvPr id="3" name="Content Placeholder 2"/>
          <p:cNvSpPr>
            <a:spLocks noGrp="1"/>
          </p:cNvSpPr>
          <p:nvPr>
            <p:ph idx="1"/>
          </p:nvPr>
        </p:nvSpPr>
        <p:spPr/>
        <p:txBody>
          <a:bodyPr>
            <a:normAutofit/>
          </a:bodyPr>
          <a:lstStyle/>
          <a:p>
            <a:pPr marL="0" indent="0">
              <a:buNone/>
            </a:pPr>
            <a:r>
              <a:rPr lang="en-US" u="sng" dirty="0"/>
              <a:t>Action:</a:t>
            </a:r>
            <a:r>
              <a:rPr lang="en-US" dirty="0"/>
              <a:t> Examine the elements of Mission Command</a:t>
            </a:r>
            <a:endParaRPr lang="en-US" u="sng" dirty="0"/>
          </a:p>
          <a:p>
            <a:pPr marL="0" indent="0">
              <a:buNone/>
            </a:pPr>
            <a:endParaRPr lang="en-US" dirty="0"/>
          </a:p>
          <a:p>
            <a:pPr marL="0" indent="0">
              <a:buNone/>
            </a:pPr>
            <a:r>
              <a:rPr lang="en-US" u="sng" dirty="0"/>
              <a:t>Conditions:</a:t>
            </a:r>
            <a:r>
              <a:rPr lang="en-US" dirty="0"/>
              <a:t> As a learner and leader attending the </a:t>
            </a:r>
            <a:r>
              <a:rPr lang="en-US" dirty="0" err="1"/>
              <a:t>SLC</a:t>
            </a:r>
            <a:r>
              <a:rPr lang="en-US" dirty="0"/>
              <a:t> DL, using an organizational-level leadership perspective in a notional tactical and operational environment, given references, practical exercises and classroom discussions</a:t>
            </a:r>
            <a:endParaRPr lang="en-US" u="sng" dirty="0"/>
          </a:p>
          <a:p>
            <a:pPr marL="0" indent="0">
              <a:buNone/>
            </a:pPr>
            <a:endParaRPr lang="en-US" u="sng" dirty="0"/>
          </a:p>
          <a:p>
            <a:pPr marL="0" indent="0">
              <a:buNone/>
            </a:pPr>
            <a:r>
              <a:rPr lang="en-US" u="sng" dirty="0"/>
              <a:t>Standards:</a:t>
            </a:r>
            <a:r>
              <a:rPr lang="en-US" dirty="0"/>
              <a:t> Define IAW </a:t>
            </a:r>
            <a:r>
              <a:rPr lang="en-US" dirty="0" smtClean="0"/>
              <a:t>ADP </a:t>
            </a:r>
            <a:r>
              <a:rPr lang="en-US" dirty="0"/>
              <a:t>6-0 Mission Command, the purpose of mission command elements utilized by commanders and their staffs to understand situations, make decisions, direct actions towards mission accomplishment. </a:t>
            </a:r>
            <a:endParaRPr lang="en-US" u="sng" dirty="0"/>
          </a:p>
        </p:txBody>
      </p:sp>
    </p:spTree>
    <p:extLst>
      <p:ext uri="{BB962C8B-B14F-4D97-AF65-F5344CB8AC3E}">
        <p14:creationId xmlns:p14="http://schemas.microsoft.com/office/powerpoint/2010/main" val="2969979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ELO A: Exercise of Mission Command</a:t>
            </a:r>
          </a:p>
        </p:txBody>
      </p:sp>
      <p:sp>
        <p:nvSpPr>
          <p:cNvPr id="3" name="Content Placeholder 2"/>
          <p:cNvSpPr>
            <a:spLocks noGrp="1"/>
          </p:cNvSpPr>
          <p:nvPr>
            <p:ph idx="1"/>
          </p:nvPr>
        </p:nvSpPr>
        <p:spPr/>
        <p:txBody>
          <a:bodyPr/>
          <a:lstStyle/>
          <a:p>
            <a:pPr marL="0" indent="0">
              <a:buNone/>
            </a:pPr>
            <a:r>
              <a:rPr lang="en-US" u="sng" kern="0" dirty="0"/>
              <a:t>Action:</a:t>
            </a:r>
            <a:r>
              <a:rPr lang="en-US" i="1" kern="0" dirty="0"/>
              <a:t> </a:t>
            </a:r>
            <a:r>
              <a:rPr lang="en-US" kern="0" dirty="0"/>
              <a:t>Discuss Mission Command philosophy and the Art and Science of Mission Command</a:t>
            </a:r>
          </a:p>
          <a:p>
            <a:pPr marL="0" indent="0">
              <a:buNone/>
            </a:pPr>
            <a:endParaRPr lang="en-US" i="1" kern="0" dirty="0"/>
          </a:p>
          <a:p>
            <a:pPr marL="0" indent="0">
              <a:buNone/>
            </a:pPr>
            <a:r>
              <a:rPr lang="en-US" u="sng" kern="0" dirty="0"/>
              <a:t>Conditions:</a:t>
            </a:r>
            <a:r>
              <a:rPr lang="en-US" i="1" kern="0" dirty="0"/>
              <a:t> </a:t>
            </a:r>
            <a:r>
              <a:rPr lang="en-US" dirty="0"/>
              <a:t>As a learner and leader attending the </a:t>
            </a:r>
            <a:r>
              <a:rPr lang="en-US" dirty="0" err="1"/>
              <a:t>SLC</a:t>
            </a:r>
            <a:r>
              <a:rPr lang="en-US" dirty="0"/>
              <a:t> DL, using an organizational-level leadership perspective in a notional tactical and operational environment, given references, practical exercises and classroom discussions</a:t>
            </a:r>
            <a:endParaRPr lang="en-US" u="sng" dirty="0"/>
          </a:p>
          <a:p>
            <a:pPr marL="0" indent="0">
              <a:buNone/>
            </a:pPr>
            <a:endParaRPr lang="en-US" i="1" kern="0" dirty="0"/>
          </a:p>
          <a:p>
            <a:pPr marL="0" indent="0">
              <a:buNone/>
            </a:pPr>
            <a:r>
              <a:rPr lang="en-US" u="sng" kern="0" dirty="0"/>
              <a:t>Standards:</a:t>
            </a:r>
            <a:r>
              <a:rPr lang="en-US" i="1" kern="0" dirty="0"/>
              <a:t> </a:t>
            </a:r>
            <a:r>
              <a:rPr lang="en-US" kern="0" dirty="0" smtClean="0"/>
              <a:t>IAW ADP </a:t>
            </a:r>
            <a:r>
              <a:rPr lang="en-US" kern="0" dirty="0"/>
              <a:t>6-0 Mission Command</a:t>
            </a:r>
          </a:p>
          <a:p>
            <a:pPr>
              <a:buFont typeface="Wingdings" panose="05000000000000000000" pitchFamily="2" charset="2"/>
              <a:buChar char="Ø"/>
            </a:pPr>
            <a:endParaRPr lang="en-US" i="1" kern="0" dirty="0"/>
          </a:p>
        </p:txBody>
      </p:sp>
    </p:spTree>
    <p:extLst>
      <p:ext uri="{BB962C8B-B14F-4D97-AF65-F5344CB8AC3E}">
        <p14:creationId xmlns:p14="http://schemas.microsoft.com/office/powerpoint/2010/main" val="2401781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Mission Command Philosophy</a:t>
            </a:r>
          </a:p>
        </p:txBody>
      </p:sp>
      <p:sp>
        <p:nvSpPr>
          <p:cNvPr id="3" name="Content Placeholder 2"/>
          <p:cNvSpPr>
            <a:spLocks noGrp="1"/>
          </p:cNvSpPr>
          <p:nvPr>
            <p:ph idx="1"/>
          </p:nvPr>
        </p:nvSpPr>
        <p:spPr/>
        <p:txBody>
          <a:bodyPr/>
          <a:lstStyle/>
          <a:p>
            <a:r>
              <a:rPr lang="en-US" dirty="0"/>
              <a:t>Command is a human endeavor</a:t>
            </a:r>
          </a:p>
          <a:p>
            <a:pPr>
              <a:spcBef>
                <a:spcPts val="0"/>
              </a:spcBef>
            </a:pPr>
            <a:endParaRPr lang="en-US" dirty="0"/>
          </a:p>
          <a:p>
            <a:r>
              <a:rPr lang="en-US" dirty="0"/>
              <a:t>People are the basis for all military operations and organizations</a:t>
            </a:r>
          </a:p>
          <a:p>
            <a:pPr>
              <a:spcBef>
                <a:spcPts val="0"/>
              </a:spcBef>
            </a:pPr>
            <a:endParaRPr lang="en-US" dirty="0"/>
          </a:p>
          <a:p>
            <a:r>
              <a:rPr lang="en-US" dirty="0"/>
              <a:t>Operated more on self-discipline than imposed discipline</a:t>
            </a:r>
          </a:p>
          <a:p>
            <a:pPr>
              <a:spcBef>
                <a:spcPts val="0"/>
              </a:spcBef>
            </a:pPr>
            <a:endParaRPr lang="en-US" dirty="0"/>
          </a:p>
          <a:p>
            <a:r>
              <a:rPr lang="en-US" dirty="0"/>
              <a:t> Authority and direction through mission orders to enable disciplined initiative  </a:t>
            </a:r>
          </a:p>
          <a:p>
            <a:endParaRPr lang="en-US" dirty="0"/>
          </a:p>
        </p:txBody>
      </p:sp>
    </p:spTree>
    <p:extLst>
      <p:ext uri="{BB962C8B-B14F-4D97-AF65-F5344CB8AC3E}">
        <p14:creationId xmlns:p14="http://schemas.microsoft.com/office/powerpoint/2010/main" val="1365087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16997"/>
            <a:ext cx="7886700" cy="856822"/>
          </a:xfrm>
        </p:spPr>
        <p:txBody>
          <a:bodyPr>
            <a:noAutofit/>
          </a:bodyPr>
          <a:lstStyle/>
          <a:p>
            <a:r>
              <a:rPr lang="en-US" dirty="0"/>
              <a:t>Art of Command</a:t>
            </a:r>
          </a:p>
        </p:txBody>
      </p:sp>
      <p:sp>
        <p:nvSpPr>
          <p:cNvPr id="3" name="Content Placeholder 2"/>
          <p:cNvSpPr>
            <a:spLocks noGrp="1"/>
          </p:cNvSpPr>
          <p:nvPr>
            <p:ph idx="1"/>
          </p:nvPr>
        </p:nvSpPr>
        <p:spPr/>
        <p:txBody>
          <a:bodyPr/>
          <a:lstStyle/>
          <a:p>
            <a:r>
              <a:rPr lang="en-US" kern="0" dirty="0"/>
              <a:t>Creative and skillful exercise of authority through timely decision-making and leadership</a:t>
            </a:r>
          </a:p>
          <a:p>
            <a:pPr>
              <a:spcBef>
                <a:spcPts val="0"/>
              </a:spcBef>
            </a:pPr>
            <a:endParaRPr lang="en-US" kern="0" dirty="0"/>
          </a:p>
          <a:p>
            <a:r>
              <a:rPr lang="en-US" kern="0" dirty="0"/>
              <a:t>Command is executed through judgement and providing leadership </a:t>
            </a:r>
          </a:p>
          <a:p>
            <a:pPr>
              <a:spcBef>
                <a:spcPts val="0"/>
              </a:spcBef>
            </a:pPr>
            <a:endParaRPr lang="en-US" kern="0" dirty="0"/>
          </a:p>
          <a:p>
            <a:r>
              <a:rPr lang="en-US" kern="0" dirty="0"/>
              <a:t>Command is sharpened by experience, study and observation </a:t>
            </a:r>
          </a:p>
          <a:p>
            <a:endParaRPr lang="en-US" sz="2000" b="1" i="1" kern="0" dirty="0"/>
          </a:p>
        </p:txBody>
      </p:sp>
    </p:spTree>
    <p:extLst>
      <p:ext uri="{BB962C8B-B14F-4D97-AF65-F5344CB8AC3E}">
        <p14:creationId xmlns:p14="http://schemas.microsoft.com/office/powerpoint/2010/main" val="4215146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5C4CB-2AC9-4ED3-95E7-72F1A75158B7}"/>
              </a:ext>
            </a:extLst>
          </p:cNvPr>
          <p:cNvSpPr>
            <a:spLocks noGrp="1"/>
          </p:cNvSpPr>
          <p:nvPr>
            <p:ph type="title"/>
          </p:nvPr>
        </p:nvSpPr>
        <p:spPr/>
        <p:txBody>
          <a:bodyPr/>
          <a:lstStyle/>
          <a:p>
            <a:r>
              <a:rPr lang="en-US" dirty="0"/>
              <a:t>Science of Control</a:t>
            </a:r>
          </a:p>
        </p:txBody>
      </p:sp>
      <p:sp>
        <p:nvSpPr>
          <p:cNvPr id="3" name="Content Placeholder 2">
            <a:extLst>
              <a:ext uri="{FF2B5EF4-FFF2-40B4-BE49-F238E27FC236}">
                <a16:creationId xmlns:a16="http://schemas.microsoft.com/office/drawing/2014/main" id="{0E76E558-55EA-4DFD-B179-D53B99C827A7}"/>
              </a:ext>
            </a:extLst>
          </p:cNvPr>
          <p:cNvSpPr>
            <a:spLocks noGrp="1"/>
          </p:cNvSpPr>
          <p:nvPr>
            <p:ph idx="1"/>
          </p:nvPr>
        </p:nvSpPr>
        <p:spPr/>
        <p:txBody>
          <a:bodyPr>
            <a:normAutofit/>
          </a:bodyPr>
          <a:lstStyle/>
          <a:p>
            <a:r>
              <a:rPr lang="en-US" kern="0" dirty="0"/>
              <a:t>Systems and procedures used to improve the commander’s understanding and support accomplishing missions</a:t>
            </a:r>
          </a:p>
          <a:p>
            <a:pPr>
              <a:spcBef>
                <a:spcPts val="0"/>
              </a:spcBef>
            </a:pPr>
            <a:endParaRPr lang="en-US" kern="0" dirty="0"/>
          </a:p>
          <a:p>
            <a:r>
              <a:rPr lang="en-US" kern="0" dirty="0"/>
              <a:t>Objectivity, facts, empirical methods and analysis</a:t>
            </a:r>
          </a:p>
          <a:p>
            <a:pPr>
              <a:spcBef>
                <a:spcPts val="0"/>
              </a:spcBef>
            </a:pPr>
            <a:endParaRPr lang="en-US" kern="0" dirty="0"/>
          </a:p>
          <a:p>
            <a:r>
              <a:rPr lang="en-US" kern="0" dirty="0"/>
              <a:t>Accounts for changing circumstance and provides continuous flow of information</a:t>
            </a:r>
          </a:p>
          <a:p>
            <a:endParaRPr lang="en-US" b="1" i="1" kern="0" dirty="0"/>
          </a:p>
          <a:p>
            <a:endParaRPr lang="en-US" dirty="0"/>
          </a:p>
        </p:txBody>
      </p:sp>
    </p:spTree>
    <p:extLst>
      <p:ext uri="{BB962C8B-B14F-4D97-AF65-F5344CB8AC3E}">
        <p14:creationId xmlns:p14="http://schemas.microsoft.com/office/powerpoint/2010/main" val="1323263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BA899-07D4-4F14-865E-7C2DC9CDD07B}"/>
              </a:ext>
            </a:extLst>
          </p:cNvPr>
          <p:cNvSpPr>
            <a:spLocks noGrp="1"/>
          </p:cNvSpPr>
          <p:nvPr>
            <p:ph type="title"/>
          </p:nvPr>
        </p:nvSpPr>
        <p:spPr/>
        <p:txBody>
          <a:bodyPr>
            <a:normAutofit/>
          </a:bodyPr>
          <a:lstStyle/>
          <a:p>
            <a:r>
              <a:rPr lang="en-US" dirty="0"/>
              <a:t>ELO B: Principles of Mission Command</a:t>
            </a:r>
          </a:p>
        </p:txBody>
      </p:sp>
      <p:sp>
        <p:nvSpPr>
          <p:cNvPr id="3" name="Content Placeholder 2">
            <a:extLst>
              <a:ext uri="{FF2B5EF4-FFF2-40B4-BE49-F238E27FC236}">
                <a16:creationId xmlns:a16="http://schemas.microsoft.com/office/drawing/2014/main" id="{1BEA2FF5-B88E-41B6-B709-C8B53E31D4D0}"/>
              </a:ext>
            </a:extLst>
          </p:cNvPr>
          <p:cNvSpPr>
            <a:spLocks noGrp="1"/>
          </p:cNvSpPr>
          <p:nvPr>
            <p:ph idx="1"/>
          </p:nvPr>
        </p:nvSpPr>
        <p:spPr/>
        <p:txBody>
          <a:bodyPr/>
          <a:lstStyle/>
          <a:p>
            <a:pPr marL="0" indent="0">
              <a:buNone/>
            </a:pPr>
            <a:r>
              <a:rPr lang="en-US" u="sng" kern="0" dirty="0"/>
              <a:t>Action:</a:t>
            </a:r>
            <a:r>
              <a:rPr lang="en-US" i="1" kern="0" dirty="0"/>
              <a:t> </a:t>
            </a:r>
            <a:r>
              <a:rPr lang="en-US" kern="0" dirty="0"/>
              <a:t>Examine the principles of mission command and their application through command</a:t>
            </a:r>
          </a:p>
          <a:p>
            <a:pPr marL="0" indent="0">
              <a:buNone/>
            </a:pPr>
            <a:endParaRPr lang="en-US" i="1" kern="0" dirty="0"/>
          </a:p>
          <a:p>
            <a:pPr marL="0" indent="0">
              <a:buNone/>
            </a:pPr>
            <a:r>
              <a:rPr lang="en-US" u="sng" kern="0" dirty="0"/>
              <a:t>Conditions:</a:t>
            </a:r>
            <a:r>
              <a:rPr lang="en-US" kern="0" dirty="0"/>
              <a:t> </a:t>
            </a:r>
            <a:r>
              <a:rPr lang="en-US" dirty="0"/>
              <a:t>As a learner and leader attending the </a:t>
            </a:r>
            <a:r>
              <a:rPr lang="en-US" dirty="0" err="1"/>
              <a:t>SLC</a:t>
            </a:r>
            <a:r>
              <a:rPr lang="en-US" dirty="0"/>
              <a:t> DL, using an organizational-level leadership perspective in a notional tactical and operational environment, given references, practical exercises and classroom discussions</a:t>
            </a:r>
            <a:endParaRPr lang="en-US" u="sng" dirty="0"/>
          </a:p>
          <a:p>
            <a:pPr marL="0" indent="0">
              <a:buNone/>
            </a:pPr>
            <a:endParaRPr lang="en-US" i="1" kern="0" dirty="0"/>
          </a:p>
          <a:p>
            <a:pPr marL="0" indent="0">
              <a:buNone/>
            </a:pPr>
            <a:r>
              <a:rPr lang="en-US" u="sng" kern="0" dirty="0"/>
              <a:t>Standards:</a:t>
            </a:r>
            <a:r>
              <a:rPr lang="en-US" i="1" kern="0" dirty="0"/>
              <a:t> </a:t>
            </a:r>
            <a:r>
              <a:rPr lang="en-US" kern="0" dirty="0" err="1"/>
              <a:t>IAW</a:t>
            </a:r>
            <a:r>
              <a:rPr lang="en-US" kern="0" dirty="0"/>
              <a:t> ADP 6-0 Mission Command</a:t>
            </a:r>
          </a:p>
          <a:p>
            <a:pPr marL="0" indent="0">
              <a:buNone/>
            </a:pPr>
            <a:endParaRPr lang="en-US" sz="2000" b="1" i="1" kern="0" dirty="0"/>
          </a:p>
        </p:txBody>
      </p:sp>
    </p:spTree>
    <p:extLst>
      <p:ext uri="{BB962C8B-B14F-4D97-AF65-F5344CB8AC3E}">
        <p14:creationId xmlns:p14="http://schemas.microsoft.com/office/powerpoint/2010/main" val="1413263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07DDD-9FA3-46B5-A754-B04E5647257A}"/>
              </a:ext>
            </a:extLst>
          </p:cNvPr>
          <p:cNvSpPr>
            <a:spLocks noGrp="1"/>
          </p:cNvSpPr>
          <p:nvPr>
            <p:ph type="title"/>
          </p:nvPr>
        </p:nvSpPr>
        <p:spPr>
          <a:xfrm>
            <a:off x="585787" y="992615"/>
            <a:ext cx="7972425" cy="856822"/>
          </a:xfrm>
        </p:spPr>
        <p:txBody>
          <a:bodyPr>
            <a:noAutofit/>
          </a:bodyPr>
          <a:lstStyle/>
          <a:p>
            <a:r>
              <a:rPr lang="en-US" dirty="0" smtClean="0"/>
              <a:t>Seven </a:t>
            </a:r>
            <a:r>
              <a:rPr lang="en-US" dirty="0"/>
              <a:t>Principles of Mission Command</a:t>
            </a:r>
          </a:p>
        </p:txBody>
      </p:sp>
      <p:sp>
        <p:nvSpPr>
          <p:cNvPr id="4" name="Content Placeholder 2">
            <a:extLst>
              <a:ext uri="{FF2B5EF4-FFF2-40B4-BE49-F238E27FC236}">
                <a16:creationId xmlns:a16="http://schemas.microsoft.com/office/drawing/2014/main" id="{46145D8B-D528-43B5-9B37-414000B68825}"/>
              </a:ext>
            </a:extLst>
          </p:cNvPr>
          <p:cNvSpPr>
            <a:spLocks noGrp="1"/>
          </p:cNvSpPr>
          <p:nvPr>
            <p:ph idx="1"/>
          </p:nvPr>
        </p:nvSpPr>
        <p:spPr>
          <a:xfrm>
            <a:off x="127000" y="1863725"/>
            <a:ext cx="8864600" cy="4351338"/>
          </a:xfrm>
        </p:spPr>
        <p:txBody>
          <a:bodyPr>
            <a:normAutofit/>
          </a:bodyPr>
          <a:lstStyle/>
          <a:p>
            <a:r>
              <a:rPr lang="en-US" dirty="0" smtClean="0"/>
              <a:t>Competence</a:t>
            </a:r>
            <a:r>
              <a:rPr lang="en-US" dirty="0"/>
              <a:t>.</a:t>
            </a:r>
          </a:p>
          <a:p>
            <a:r>
              <a:rPr lang="en-US" dirty="0" smtClean="0"/>
              <a:t>Mutual </a:t>
            </a:r>
            <a:r>
              <a:rPr lang="en-US" dirty="0"/>
              <a:t>trust.</a:t>
            </a:r>
          </a:p>
          <a:p>
            <a:r>
              <a:rPr lang="en-US" dirty="0" smtClean="0"/>
              <a:t>Shared </a:t>
            </a:r>
            <a:r>
              <a:rPr lang="en-US" dirty="0"/>
              <a:t>understanding.</a:t>
            </a:r>
          </a:p>
          <a:p>
            <a:r>
              <a:rPr lang="en-US" dirty="0" smtClean="0"/>
              <a:t>Commander’s </a:t>
            </a:r>
            <a:r>
              <a:rPr lang="en-US" dirty="0"/>
              <a:t>intent.</a:t>
            </a:r>
          </a:p>
          <a:p>
            <a:r>
              <a:rPr lang="en-US" dirty="0" smtClean="0"/>
              <a:t>Mission </a:t>
            </a:r>
            <a:r>
              <a:rPr lang="en-US" dirty="0"/>
              <a:t>orders.</a:t>
            </a:r>
          </a:p>
          <a:p>
            <a:r>
              <a:rPr lang="en-US" dirty="0" smtClean="0"/>
              <a:t>Disciplined </a:t>
            </a:r>
            <a:r>
              <a:rPr lang="en-US" dirty="0"/>
              <a:t>initiative.</a:t>
            </a:r>
          </a:p>
          <a:p>
            <a:r>
              <a:rPr lang="en-US" dirty="0" smtClean="0"/>
              <a:t>Risk </a:t>
            </a:r>
            <a:r>
              <a:rPr lang="en-US" dirty="0"/>
              <a:t>acceptance.</a:t>
            </a:r>
          </a:p>
        </p:txBody>
      </p:sp>
    </p:spTree>
    <p:extLst>
      <p:ext uri="{BB962C8B-B14F-4D97-AF65-F5344CB8AC3E}">
        <p14:creationId xmlns:p14="http://schemas.microsoft.com/office/powerpoint/2010/main" val="575286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Competence</a:t>
            </a:r>
            <a:endParaRPr lang="en-US" dirty="0"/>
          </a:p>
        </p:txBody>
      </p:sp>
      <p:sp>
        <p:nvSpPr>
          <p:cNvPr id="3" name="Content Placeholder 2"/>
          <p:cNvSpPr>
            <a:spLocks noGrp="1"/>
          </p:cNvSpPr>
          <p:nvPr>
            <p:ph idx="1"/>
          </p:nvPr>
        </p:nvSpPr>
        <p:spPr/>
        <p:txBody>
          <a:bodyPr/>
          <a:lstStyle/>
          <a:p>
            <a:r>
              <a:rPr lang="en-US" dirty="0"/>
              <a:t>Training and education that occurs in both schools and units provides commanders and </a:t>
            </a:r>
            <a:r>
              <a:rPr lang="en-US" dirty="0" smtClean="0"/>
              <a:t>subordinates the </a:t>
            </a:r>
            <a:r>
              <a:rPr lang="en-US" dirty="0"/>
              <a:t>experiences that allow them to achieve professional competence</a:t>
            </a:r>
            <a:r>
              <a:rPr lang="en-US" dirty="0" smtClean="0"/>
              <a:t>.</a:t>
            </a:r>
          </a:p>
          <a:p>
            <a:endParaRPr lang="en-US" dirty="0"/>
          </a:p>
          <a:p>
            <a:r>
              <a:rPr lang="en-US" dirty="0"/>
              <a:t>Commanders continually assess the competence of their </a:t>
            </a:r>
            <a:r>
              <a:rPr lang="en-US" dirty="0" smtClean="0"/>
              <a:t> subordinates </a:t>
            </a:r>
            <a:r>
              <a:rPr lang="en-US" dirty="0"/>
              <a:t>and their organizations.</a:t>
            </a:r>
          </a:p>
        </p:txBody>
      </p:sp>
    </p:spTree>
    <p:extLst>
      <p:ext uri="{BB962C8B-B14F-4D97-AF65-F5344CB8AC3E}">
        <p14:creationId xmlns:p14="http://schemas.microsoft.com/office/powerpoint/2010/main" val="30654309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TotalTime>
  <Words>2042</Words>
  <Application>Microsoft Office PowerPoint</Application>
  <PresentationFormat>On-screen Show (4:3)</PresentationFormat>
  <Paragraphs>144</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Office Theme</vt:lpstr>
      <vt:lpstr>Mission Command Elements</vt:lpstr>
      <vt:lpstr>Terminal Learning Objective</vt:lpstr>
      <vt:lpstr>ELO A: Exercise of Mission Command</vt:lpstr>
      <vt:lpstr>Mission Command Philosophy</vt:lpstr>
      <vt:lpstr>Art of Command</vt:lpstr>
      <vt:lpstr>Science of Control</vt:lpstr>
      <vt:lpstr>ELO B: Principles of Mission Command</vt:lpstr>
      <vt:lpstr>Seven Principles of Mission Command</vt:lpstr>
      <vt:lpstr>Competence</vt:lpstr>
      <vt:lpstr>Mutual Trust</vt:lpstr>
      <vt:lpstr>Create Shared Understanding</vt:lpstr>
      <vt:lpstr>Provide a Clear Commander’s Intent</vt:lpstr>
      <vt:lpstr>Use Mission Orders</vt:lpstr>
      <vt:lpstr>Exercise Disciplined Initiative</vt:lpstr>
      <vt:lpstr>Accept Prudent Risk</vt:lpstr>
      <vt:lpstr>Army’s Approach to Mission Command</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Eide, Daniel R SSG MIL USA AMEDDC&amp;S, HRCoE</dc:creator>
  <cp:lastModifiedBy>Hebble, Joseph C SFC USARMY MEDCOM IRACH (USA)</cp:lastModifiedBy>
  <cp:revision>93</cp:revision>
  <dcterms:created xsi:type="dcterms:W3CDTF">2020-06-02T19:18:25Z</dcterms:created>
  <dcterms:modified xsi:type="dcterms:W3CDTF">2022-03-09T19:33:52Z</dcterms:modified>
</cp:coreProperties>
</file>